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93" r:id="rId6"/>
    <p:sldId id="294" r:id="rId7"/>
    <p:sldId id="295" r:id="rId8"/>
    <p:sldId id="296" r:id="rId9"/>
    <p:sldId id="297" r:id="rId10"/>
    <p:sldId id="298" r:id="rId11"/>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38"/>
    <p:penClr>
      <a:srgbClr val="FF0000"/>
    </p:penClr>
  </p:showPr>
  <p:clrMru>
    <a:srgbClr val="00B0F0"/>
    <a:srgbClr val="0070C0"/>
    <a:srgbClr val="002768"/>
    <a:srgbClr val="0066FF"/>
    <a:srgbClr val="3333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10" d="100"/>
          <a:sy n="110" d="100"/>
        </p:scale>
        <p:origin x="-1644" y="-762"/>
      </p:cViewPr>
      <p:guideLst>
        <p:guide orient="horz" pos="1620"/>
        <p:guide pos="2880"/>
      </p:guideLst>
    </p:cSldViewPr>
  </p:slideViewPr>
  <p:notesTextViewPr>
    <p:cViewPr>
      <p:scale>
        <a:sx n="1" d="1"/>
        <a:sy n="1" d="1"/>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133027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2971892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379664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print">
            <a:extLst>
              <a:ext uri="{28A0092B-C50C-407E-A947-70E740481C1C}">
                <a14:useLocalDpi xmlns="" xmlns:a14="http://schemas.microsoft.com/office/drawing/2010/main"/>
              </a:ext>
            </a:extLst>
          </a:blip>
          <a:stretch>
            <a:fillRect/>
          </a:stretch>
        </p:blipFill>
        <p:spPr>
          <a:xfrm>
            <a:off x="5770" y="1"/>
            <a:ext cx="9138230" cy="5146749"/>
          </a:xfrm>
          <a:prstGeom prst="rect">
            <a:avLst/>
          </a:prstGeom>
        </p:spPr>
      </p:pic>
    </p:spTree>
    <p:extLst>
      <p:ext uri="{BB962C8B-B14F-4D97-AF65-F5344CB8AC3E}">
        <p14:creationId xmlns="" xmlns:p14="http://schemas.microsoft.com/office/powerpoint/2010/main" val="367097600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4135100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392110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1341596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2399884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2128191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3430131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dirty="0"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EDB2DEF8-FF37-4241-80B9-1D21866B7B6C}" type="datetimeFigureOut">
              <a:rPr lang="zh-CN" altLang="en-US" smtClean="0"/>
              <a:pPr/>
              <a:t>2017-05-26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3273357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EDB2DEF8-FF37-4241-80B9-1D21866B7B6C}" type="datetimeFigureOut">
              <a:rPr lang="zh-CN" altLang="en-US" smtClean="0"/>
              <a:pPr/>
              <a:t>2017-05-26</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9E79AB05-5609-4249-9410-CB8267CC2B53}" type="slidenum">
              <a:rPr lang="zh-CN" altLang="en-US" smtClean="0"/>
              <a:pPr/>
              <a:t>‹#›</a:t>
            </a:fld>
            <a:endParaRPr lang="zh-CN" altLang="en-US"/>
          </a:p>
        </p:txBody>
      </p:sp>
    </p:spTree>
    <p:extLst>
      <p:ext uri="{BB962C8B-B14F-4D97-AF65-F5344CB8AC3E}">
        <p14:creationId xmlns="" xmlns:p14="http://schemas.microsoft.com/office/powerpoint/2010/main" val="3995382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1.jpeg"/><Relationship Id="rId4" Type="http://schemas.openxmlformats.org/officeDocument/2006/relationships/tags" Target="../tags/tag4.xml"/><Relationship Id="rId9"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print">
            <a:extLst>
              <a:ext uri="{28A0092B-C50C-407E-A947-70E740481C1C}">
                <a14:useLocalDpi xmlns="" xmlns:a14="http://schemas.microsoft.com/office/drawing/2010/main"/>
              </a:ext>
            </a:extLst>
          </a:blip>
          <a:stretch>
            <a:fillRect/>
          </a:stretch>
        </p:blipFill>
        <p:spPr>
          <a:xfrm>
            <a:off x="5770" y="8627"/>
            <a:ext cx="9138230" cy="5146749"/>
          </a:xfrm>
          <a:prstGeom prst="rect">
            <a:avLst/>
          </a:prstGeom>
        </p:spPr>
      </p:pic>
      <p:sp>
        <p:nvSpPr>
          <p:cNvPr id="5" name="Freeform 5"/>
          <p:cNvSpPr>
            <a:spLocks/>
          </p:cNvSpPr>
          <p:nvPr/>
        </p:nvSpPr>
        <p:spPr bwMode="auto">
          <a:xfrm rot="10800000">
            <a:off x="733596" y="251543"/>
            <a:ext cx="416682" cy="36930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0">
                  <a:srgbClr val="002060"/>
                </a:gs>
                <a:gs pos="100000">
                  <a:srgbClr val="0070C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sz="1200" b="1">
              <a:solidFill>
                <a:prstClr val="black"/>
              </a:solidFill>
              <a:latin typeface="造字工房悦黑体验版细长体" pitchFamily="50" charset="-122"/>
              <a:ea typeface="造字工房悦黑体验版细长体" pitchFamily="50" charset="-122"/>
            </a:endParaRPr>
          </a:p>
        </p:txBody>
      </p:sp>
      <p:sp>
        <p:nvSpPr>
          <p:cNvPr id="6" name="Freeform 5"/>
          <p:cNvSpPr>
            <a:spLocks/>
          </p:cNvSpPr>
          <p:nvPr/>
        </p:nvSpPr>
        <p:spPr bwMode="auto">
          <a:xfrm rot="10800000">
            <a:off x="2933978" y="256949"/>
            <a:ext cx="258975" cy="22952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2060"/>
              </a:gs>
              <a:gs pos="0">
                <a:srgbClr val="0070C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 name="Freeform 5"/>
          <p:cNvSpPr>
            <a:spLocks/>
          </p:cNvSpPr>
          <p:nvPr/>
        </p:nvSpPr>
        <p:spPr bwMode="auto">
          <a:xfrm rot="10800000">
            <a:off x="615649" y="1580868"/>
            <a:ext cx="559196" cy="49561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100000">
                <a:schemeClr val="bg1">
                  <a:lumMod val="85000"/>
                </a:schemeClr>
              </a:gs>
            </a:gsLst>
            <a:lin ang="2700000" scaled="1"/>
            <a:tileRect/>
          </a:gradFill>
          <a:ln w="25400">
            <a:gradFill flip="none" rotWithShape="1">
              <a:gsLst>
                <a:gs pos="100000">
                  <a:schemeClr val="bg1"/>
                </a:gs>
                <a:gs pos="0">
                  <a:schemeClr val="bg1">
                    <a:lumMod val="85000"/>
                  </a:schemeClr>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 name="Freeform 5"/>
          <p:cNvSpPr>
            <a:spLocks/>
          </p:cNvSpPr>
          <p:nvPr/>
        </p:nvSpPr>
        <p:spPr bwMode="auto">
          <a:xfrm rot="10800000">
            <a:off x="1451366" y="1245052"/>
            <a:ext cx="916374" cy="81217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B0F0"/>
              </a:gs>
              <a:gs pos="100000">
                <a:srgbClr val="0070C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 name="Freeform 5"/>
          <p:cNvSpPr>
            <a:spLocks/>
          </p:cNvSpPr>
          <p:nvPr/>
        </p:nvSpPr>
        <p:spPr bwMode="auto">
          <a:xfrm rot="10800000">
            <a:off x="144623" y="466990"/>
            <a:ext cx="1129458" cy="100103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B0F0"/>
              </a:gs>
              <a:gs pos="100000">
                <a:srgbClr val="0070C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 name="Freeform 5"/>
          <p:cNvSpPr>
            <a:spLocks/>
          </p:cNvSpPr>
          <p:nvPr/>
        </p:nvSpPr>
        <p:spPr bwMode="auto">
          <a:xfrm rot="10800000">
            <a:off x="974378" y="2085993"/>
            <a:ext cx="357913" cy="31721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2060"/>
              </a:gs>
              <a:gs pos="0">
                <a:srgbClr val="0070C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 name="Freeform 5"/>
          <p:cNvSpPr>
            <a:spLocks/>
          </p:cNvSpPr>
          <p:nvPr/>
        </p:nvSpPr>
        <p:spPr bwMode="auto">
          <a:xfrm rot="10800000">
            <a:off x="-18882" y="1337965"/>
            <a:ext cx="530005" cy="46974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 name="Freeform 5"/>
          <p:cNvSpPr>
            <a:spLocks/>
          </p:cNvSpPr>
          <p:nvPr/>
        </p:nvSpPr>
        <p:spPr bwMode="auto">
          <a:xfrm rot="10800000">
            <a:off x="1906310" y="97128"/>
            <a:ext cx="401124" cy="35551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B0F0"/>
              </a:gs>
              <a:gs pos="100000">
                <a:srgbClr val="0070C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 name="Freeform 5"/>
          <p:cNvSpPr>
            <a:spLocks/>
          </p:cNvSpPr>
          <p:nvPr/>
        </p:nvSpPr>
        <p:spPr bwMode="auto">
          <a:xfrm rot="10800000">
            <a:off x="1250914" y="352084"/>
            <a:ext cx="719864" cy="63801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5" name="Freeform 5"/>
          <p:cNvSpPr>
            <a:spLocks/>
          </p:cNvSpPr>
          <p:nvPr/>
        </p:nvSpPr>
        <p:spPr bwMode="auto">
          <a:xfrm rot="10800000">
            <a:off x="50346" y="92034"/>
            <a:ext cx="552386" cy="48957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2060"/>
              </a:gs>
              <a:gs pos="0">
                <a:srgbClr val="0070C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 name="Freeform 5"/>
          <p:cNvSpPr>
            <a:spLocks/>
          </p:cNvSpPr>
          <p:nvPr/>
        </p:nvSpPr>
        <p:spPr bwMode="auto">
          <a:xfrm rot="10800000">
            <a:off x="733596" y="651691"/>
            <a:ext cx="1328239" cy="1177210"/>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100000">
                <a:schemeClr val="bg1">
                  <a:lumMod val="85000"/>
                </a:schemeClr>
              </a:gs>
            </a:gsLst>
            <a:lin ang="2700000" scaled="1"/>
            <a:tileRect/>
          </a:gradFill>
          <a:ln w="25400">
            <a:gradFill flip="none" rotWithShape="1">
              <a:gsLst>
                <a:gs pos="100000">
                  <a:schemeClr val="bg1"/>
                </a:gs>
                <a:gs pos="0">
                  <a:schemeClr val="bg1">
                    <a:lumMod val="85000"/>
                  </a:schemeClr>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6" name="Freeform 5"/>
          <p:cNvSpPr>
            <a:spLocks/>
          </p:cNvSpPr>
          <p:nvPr/>
        </p:nvSpPr>
        <p:spPr bwMode="auto">
          <a:xfrm rot="10800000">
            <a:off x="467007" y="2905726"/>
            <a:ext cx="244489" cy="216690"/>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7" name="Freeform 5"/>
          <p:cNvSpPr>
            <a:spLocks/>
          </p:cNvSpPr>
          <p:nvPr/>
        </p:nvSpPr>
        <p:spPr bwMode="auto">
          <a:xfrm rot="10800000">
            <a:off x="2005741" y="581611"/>
            <a:ext cx="435401" cy="38589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8" name="Freeform 5"/>
          <p:cNvSpPr>
            <a:spLocks/>
          </p:cNvSpPr>
          <p:nvPr/>
        </p:nvSpPr>
        <p:spPr bwMode="auto">
          <a:xfrm rot="10800000">
            <a:off x="264318" y="1827233"/>
            <a:ext cx="649869" cy="57597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B0F0"/>
              </a:gs>
              <a:gs pos="100000">
                <a:srgbClr val="0070C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20" name="文本框 19"/>
          <p:cNvSpPr txBox="1"/>
          <p:nvPr/>
        </p:nvSpPr>
        <p:spPr>
          <a:xfrm>
            <a:off x="3911356" y="1408707"/>
            <a:ext cx="4677798" cy="523220"/>
          </a:xfrm>
          <a:prstGeom prst="rect">
            <a:avLst/>
          </a:prstGeom>
          <a:noFill/>
        </p:spPr>
        <p:txBody>
          <a:bodyPr wrap="square" rtlCol="0">
            <a:spAutoFit/>
          </a:bodyPr>
          <a:lstStyle/>
          <a:p>
            <a:pPr algn="ctr"/>
            <a:r>
              <a:rPr lang="zh-CN" altLang="en-US" sz="2800" b="1" dirty="0" smtClean="0">
                <a:gradFill>
                  <a:gsLst>
                    <a:gs pos="100000">
                      <a:srgbClr val="002060"/>
                    </a:gs>
                    <a:gs pos="0">
                      <a:srgbClr val="0070C0"/>
                    </a:gs>
                  </a:gsLst>
                  <a:lin ang="2700000" scaled="0"/>
                </a:gradFill>
                <a:latin typeface="微软雅黑" panose="020B0503020204020204" pitchFamily="34" charset="-122"/>
                <a:ea typeface="微软雅黑" panose="020B0503020204020204" pitchFamily="34" charset="-122"/>
              </a:rPr>
              <a:t>搜索引擎工作原理介绍</a:t>
            </a:r>
            <a:endParaRPr lang="zh-CN" altLang="en-US" sz="2800" b="1" dirty="0">
              <a:gradFill>
                <a:gsLst>
                  <a:gs pos="100000">
                    <a:srgbClr val="002060"/>
                  </a:gs>
                  <a:gs pos="0">
                    <a:srgbClr val="0070C0"/>
                  </a:gs>
                </a:gsLst>
                <a:lin ang="2700000" scaled="0"/>
              </a:gradFill>
              <a:latin typeface="微软雅黑" panose="020B0503020204020204" pitchFamily="34" charset="-122"/>
              <a:ea typeface="微软雅黑" panose="020B0503020204020204" pitchFamily="34" charset="-122"/>
            </a:endParaRPr>
          </a:p>
        </p:txBody>
      </p:sp>
      <p:sp>
        <p:nvSpPr>
          <p:cNvPr id="21" name="圆角矩形 20"/>
          <p:cNvSpPr/>
          <p:nvPr/>
        </p:nvSpPr>
        <p:spPr>
          <a:xfrm>
            <a:off x="4340811" y="2174515"/>
            <a:ext cx="3940393" cy="504056"/>
          </a:xfrm>
          <a:prstGeom prst="roundRect">
            <a:avLst>
              <a:gd name="adj" fmla="val 42270"/>
            </a:avLst>
          </a:prstGeom>
          <a:gradFill>
            <a:gsLst>
              <a:gs pos="99000">
                <a:schemeClr val="bg1"/>
              </a:gs>
              <a:gs pos="0">
                <a:schemeClr val="bg1">
                  <a:lumMod val="85000"/>
                </a:schemeClr>
              </a:gs>
            </a:gsLst>
            <a:lin ang="0" scaled="0"/>
          </a:gra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40"/>
          <p:cNvSpPr txBox="1"/>
          <p:nvPr/>
        </p:nvSpPr>
        <p:spPr>
          <a:xfrm>
            <a:off x="5079638" y="2234314"/>
            <a:ext cx="3112648" cy="338554"/>
          </a:xfrm>
          <a:prstGeom prst="rect">
            <a:avLst/>
          </a:prstGeom>
          <a:noFill/>
        </p:spPr>
        <p:txBody>
          <a:bodyPr wrap="none" rtlCol="0">
            <a:spAutoFit/>
          </a:bodyPr>
          <a:lstStyle/>
          <a:p>
            <a:pPr algn="ctr"/>
            <a:r>
              <a:rPr lang="en-US" altLang="zh-CN" sz="1600" dirty="0" smtClean="0">
                <a:solidFill>
                  <a:srgbClr val="0070C0"/>
                </a:solidFill>
                <a:latin typeface="微软雅黑" panose="020B0503020204020204" pitchFamily="34" charset="-122"/>
                <a:ea typeface="微软雅黑" panose="020B0503020204020204" pitchFamily="34" charset="-122"/>
              </a:rPr>
              <a:t>Google</a:t>
            </a:r>
            <a:r>
              <a:rPr lang="zh-CN" altLang="en-US" sz="1600" dirty="0" smtClean="0">
                <a:solidFill>
                  <a:srgbClr val="0070C0"/>
                </a:solidFill>
                <a:latin typeface="微软雅黑" panose="020B0503020204020204" pitchFamily="34" charset="-122"/>
                <a:ea typeface="微软雅黑" panose="020B0503020204020204" pitchFamily="34" charset="-122"/>
              </a:rPr>
              <a:t>、</a:t>
            </a:r>
            <a:r>
              <a:rPr lang="en-US" altLang="zh-CN" sz="1600" dirty="0" err="1" smtClean="0">
                <a:solidFill>
                  <a:srgbClr val="0070C0"/>
                </a:solidFill>
                <a:latin typeface="微软雅黑" panose="020B0503020204020204" pitchFamily="34" charset="-122"/>
                <a:ea typeface="微软雅黑" panose="020B0503020204020204" pitchFamily="34" charset="-122"/>
              </a:rPr>
              <a:t>Baidu</a:t>
            </a:r>
            <a:r>
              <a:rPr lang="zh-CN" altLang="en-US" sz="1600" dirty="0" smtClean="0">
                <a:solidFill>
                  <a:srgbClr val="0070C0"/>
                </a:solidFill>
                <a:latin typeface="微软雅黑" panose="020B0503020204020204" pitchFamily="34" charset="-122"/>
                <a:ea typeface="微软雅黑" panose="020B0503020204020204" pitchFamily="34" charset="-122"/>
              </a:rPr>
              <a:t>、</a:t>
            </a:r>
            <a:r>
              <a:rPr lang="en-US" altLang="zh-CN" sz="1600" dirty="0" smtClean="0">
                <a:solidFill>
                  <a:srgbClr val="0070C0"/>
                </a:solidFill>
                <a:latin typeface="微软雅黑" panose="020B0503020204020204" pitchFamily="34" charset="-122"/>
                <a:ea typeface="微软雅黑" panose="020B0503020204020204" pitchFamily="34" charset="-122"/>
              </a:rPr>
              <a:t>Yahoo</a:t>
            </a:r>
            <a:r>
              <a:rPr lang="zh-CN" altLang="en-US" sz="1600" dirty="0" smtClean="0">
                <a:solidFill>
                  <a:srgbClr val="0070C0"/>
                </a:solidFill>
                <a:latin typeface="微软雅黑" panose="020B0503020204020204" pitchFamily="34" charset="-122"/>
                <a:ea typeface="微软雅黑" panose="020B0503020204020204" pitchFamily="34" charset="-122"/>
              </a:rPr>
              <a:t>、</a:t>
            </a:r>
            <a:r>
              <a:rPr lang="en-US" altLang="zh-CN" sz="1600" dirty="0" smtClean="0">
                <a:solidFill>
                  <a:srgbClr val="0070C0"/>
                </a:solidFill>
                <a:latin typeface="微软雅黑" panose="020B0503020204020204" pitchFamily="34" charset="-122"/>
                <a:ea typeface="微软雅黑" panose="020B0503020204020204" pitchFamily="34" charset="-122"/>
              </a:rPr>
              <a:t>Bing</a:t>
            </a:r>
            <a:endParaRPr lang="zh-CN" altLang="en-US" sz="1600" dirty="0">
              <a:solidFill>
                <a:srgbClr val="0070C0"/>
              </a:solidFill>
              <a:latin typeface="微软雅黑" panose="020B0503020204020204" pitchFamily="34" charset="-122"/>
              <a:ea typeface="微软雅黑" panose="020B0503020204020204" pitchFamily="34" charset="-122"/>
            </a:endParaRPr>
          </a:p>
        </p:txBody>
      </p:sp>
      <p:grpSp>
        <p:nvGrpSpPr>
          <p:cNvPr id="23" name="组合 22"/>
          <p:cNvGrpSpPr/>
          <p:nvPr/>
        </p:nvGrpSpPr>
        <p:grpSpPr>
          <a:xfrm>
            <a:off x="4076861" y="2142161"/>
            <a:ext cx="720079" cy="574619"/>
            <a:chOff x="899592" y="2377261"/>
            <a:chExt cx="720079" cy="574619"/>
          </a:xfrm>
          <a:effectLst>
            <a:outerShdw blurRad="50800" dist="38100" dir="2700000" algn="tl" rotWithShape="0">
              <a:prstClr val="black">
                <a:alpha val="40000"/>
              </a:prstClr>
            </a:outerShdw>
          </a:effectLst>
        </p:grpSpPr>
        <p:sp>
          <p:nvSpPr>
            <p:cNvPr id="24" name="圆角矩形 23"/>
            <p:cNvSpPr/>
            <p:nvPr/>
          </p:nvSpPr>
          <p:spPr>
            <a:xfrm>
              <a:off x="899592" y="2377261"/>
              <a:ext cx="720079" cy="574619"/>
            </a:xfrm>
            <a:prstGeom prst="roundRect">
              <a:avLst>
                <a:gd name="adj" fmla="val 42270"/>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ea typeface="微软雅黑" pitchFamily="34" charset="-122"/>
              </a:endParaRPr>
            </a:p>
          </p:txBody>
        </p:sp>
        <p:sp>
          <p:nvSpPr>
            <p:cNvPr id="25" name="圆角矩形 24"/>
            <p:cNvSpPr/>
            <p:nvPr/>
          </p:nvSpPr>
          <p:spPr>
            <a:xfrm>
              <a:off x="920241" y="2397813"/>
              <a:ext cx="681258" cy="533516"/>
            </a:xfrm>
            <a:prstGeom prst="roundRect">
              <a:avLst>
                <a:gd name="adj" fmla="val 42270"/>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C00000"/>
                </a:solidFill>
                <a:ea typeface="微软雅黑" pitchFamily="34" charset="-122"/>
              </a:endParaRPr>
            </a:p>
          </p:txBody>
        </p:sp>
      </p:grpSp>
      <p:sp>
        <p:nvSpPr>
          <p:cNvPr id="31" name="圆角矩形 30"/>
          <p:cNvSpPr/>
          <p:nvPr/>
        </p:nvSpPr>
        <p:spPr>
          <a:xfrm>
            <a:off x="6115180" y="3723430"/>
            <a:ext cx="2571620" cy="360669"/>
          </a:xfrm>
          <a:prstGeom prst="roundRect">
            <a:avLst/>
          </a:prstGeom>
          <a:gradFill>
            <a:gsLst>
              <a:gs pos="100000">
                <a:sysClr val="window" lastClr="FFFFFF">
                  <a:lumMod val="96000"/>
                </a:sysClr>
              </a:gs>
              <a:gs pos="0">
                <a:sysClr val="window" lastClr="FFFFFF">
                  <a:lumMod val="88000"/>
                </a:sysClr>
              </a:gs>
            </a:gsLst>
            <a:lin ang="5400000" scaled="0"/>
          </a:gradFill>
          <a:ln w="22225" cap="flat" cmpd="sng" algn="ctr">
            <a:gradFill flip="none" rotWithShape="1">
              <a:gsLst>
                <a:gs pos="0">
                  <a:sysClr val="window" lastClr="FFFFFF"/>
                </a:gs>
                <a:gs pos="100000">
                  <a:sysClr val="window" lastClr="FFFFFF">
                    <a:lumMod val="75000"/>
                  </a:sysClr>
                </a:gs>
              </a:gsLst>
              <a:lin ang="5400000" scaled="0"/>
              <a:tileRect/>
            </a:gradFill>
            <a:prstDash val="solid"/>
            <a:miter lim="800000"/>
          </a:ln>
          <a:effectLst>
            <a:outerShdw blurRad="127000" dist="50800" dir="2700000" algn="t"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0070C0"/>
              </a:solidFill>
              <a:effectLst/>
              <a:uLnTx/>
              <a:uFillTx/>
              <a:latin typeface="Calibri"/>
              <a:ea typeface="宋体"/>
              <a:cs typeface="+mn-cs"/>
            </a:endParaRPr>
          </a:p>
        </p:txBody>
      </p:sp>
      <p:sp>
        <p:nvSpPr>
          <p:cNvPr id="32" name="TextBox 39"/>
          <p:cNvSpPr txBox="1"/>
          <p:nvPr/>
        </p:nvSpPr>
        <p:spPr>
          <a:xfrm>
            <a:off x="5805578" y="3756638"/>
            <a:ext cx="2803584" cy="276999"/>
          </a:xfrm>
          <a:prstGeom prst="rect">
            <a:avLst/>
          </a:prstGeom>
          <a:noFill/>
        </p:spPr>
        <p:txBody>
          <a:bodyPr wrap="square" rtlCol="0">
            <a:spAutoFit/>
          </a:bodyPr>
          <a:lstStyle/>
          <a:p>
            <a:pPr algn="r"/>
            <a:r>
              <a:rPr lang="zh-CN" altLang="en-US" sz="1200" b="1" i="1" dirty="0" smtClean="0">
                <a:solidFill>
                  <a:srgbClr val="0070C0"/>
                </a:solidFill>
                <a:latin typeface="微软雅黑" panose="020B0503020204020204" pitchFamily="34" charset="-122"/>
                <a:ea typeface="微软雅黑" panose="020B0503020204020204" pitchFamily="34" charset="-122"/>
              </a:rPr>
              <a:t>主讲人</a:t>
            </a:r>
            <a:r>
              <a:rPr lang="en-US" altLang="zh-CN" sz="1200" b="1" i="1" dirty="0" smtClean="0">
                <a:solidFill>
                  <a:srgbClr val="0070C0"/>
                </a:solidFill>
                <a:latin typeface="微软雅黑" panose="020B0503020204020204" pitchFamily="34" charset="-122"/>
                <a:ea typeface="微软雅黑" panose="020B0503020204020204" pitchFamily="34" charset="-122"/>
              </a:rPr>
              <a:t>:</a:t>
            </a:r>
            <a:r>
              <a:rPr lang="en-US" altLang="zh-CN" sz="1200" b="1" i="1" dirty="0" smtClean="0">
                <a:solidFill>
                  <a:srgbClr val="0070C0"/>
                </a:solidFill>
                <a:latin typeface="微软雅黑" panose="020B0503020204020204" pitchFamily="34" charset="-122"/>
                <a:ea typeface="微软雅黑" panose="020B0503020204020204" pitchFamily="34" charset="-122"/>
              </a:rPr>
              <a:t>Peter</a:t>
            </a:r>
            <a:r>
              <a:rPr lang="en-US" altLang="zh-CN" sz="1200" b="1" i="1" dirty="0" smtClean="0">
                <a:solidFill>
                  <a:srgbClr val="0070C0"/>
                </a:solidFill>
                <a:latin typeface="微软雅黑" panose="020B0503020204020204" pitchFamily="34" charset="-122"/>
                <a:ea typeface="微软雅黑" panose="020B0503020204020204" pitchFamily="34" charset="-122"/>
              </a:rPr>
              <a:t>-</a:t>
            </a:r>
            <a:r>
              <a:rPr lang="zh-CN" altLang="en-US" sz="1200" b="1" i="1" dirty="0" smtClean="0">
                <a:solidFill>
                  <a:srgbClr val="0070C0"/>
                </a:solidFill>
                <a:latin typeface="微软雅黑" panose="020B0503020204020204" pitchFamily="34" charset="-122"/>
                <a:ea typeface="微软雅黑" panose="020B0503020204020204" pitchFamily="34" charset="-122"/>
              </a:rPr>
              <a:t>预计时间：</a:t>
            </a:r>
            <a:r>
              <a:rPr lang="en-US" altLang="zh-CN" sz="1200" b="1" i="1" dirty="0" smtClean="0">
                <a:solidFill>
                  <a:srgbClr val="0070C0"/>
                </a:solidFill>
                <a:latin typeface="微软雅黑" panose="020B0503020204020204" pitchFamily="34" charset="-122"/>
                <a:ea typeface="微软雅黑" panose="020B0503020204020204" pitchFamily="34" charset="-122"/>
              </a:rPr>
              <a:t>30</a:t>
            </a:r>
            <a:r>
              <a:rPr lang="zh-CN" altLang="en-US" sz="1200" b="1" i="1" dirty="0" smtClean="0">
                <a:solidFill>
                  <a:srgbClr val="0070C0"/>
                </a:solidFill>
                <a:latin typeface="微软雅黑" panose="020B0503020204020204" pitchFamily="34" charset="-122"/>
                <a:ea typeface="微软雅黑" panose="020B0503020204020204" pitchFamily="34" charset="-122"/>
              </a:rPr>
              <a:t>分钟</a:t>
            </a:r>
            <a:r>
              <a:rPr lang="en-US" altLang="zh-CN" sz="1200" b="1" i="1" dirty="0" smtClean="0">
                <a:solidFill>
                  <a:srgbClr val="0070C0"/>
                </a:solidFill>
                <a:latin typeface="微软雅黑" panose="020B0503020204020204" pitchFamily="34" charset="-122"/>
                <a:ea typeface="微软雅黑" panose="020B0503020204020204" pitchFamily="34" charset="-122"/>
              </a:rPr>
              <a:t>   </a:t>
            </a:r>
            <a:endParaRPr lang="zh-CN" altLang="en-US" sz="1200" b="1" i="1" dirty="0">
              <a:solidFill>
                <a:srgbClr val="0070C0"/>
              </a:solidFill>
              <a:latin typeface="微软雅黑" panose="020B0503020204020204" pitchFamily="34" charset="-122"/>
              <a:ea typeface="微软雅黑" panose="020B0503020204020204" pitchFamily="34" charset="-122"/>
            </a:endParaRPr>
          </a:p>
        </p:txBody>
      </p:sp>
      <p:pic>
        <p:nvPicPr>
          <p:cNvPr id="26" name="Picture 2" descr="C:\Users\Administrator\Desktop\手.png"/>
          <p:cNvPicPr>
            <a:picLocks noChangeAspect="1" noChangeArrowheads="1"/>
          </p:cNvPicPr>
          <p:nvPr/>
        </p:nvPicPr>
        <p:blipFill>
          <a:blip r:embed="rId3" cstate="print"/>
          <a:srcRect/>
          <a:stretch>
            <a:fillRect/>
          </a:stretch>
        </p:blipFill>
        <p:spPr bwMode="auto">
          <a:xfrm flipH="1">
            <a:off x="3771770" y="2267182"/>
            <a:ext cx="2959860" cy="2876318"/>
          </a:xfrm>
          <a:prstGeom prst="rect">
            <a:avLst/>
          </a:prstGeom>
          <a:noFill/>
        </p:spPr>
      </p:pic>
      <p:pic>
        <p:nvPicPr>
          <p:cNvPr id="28" name="图片 27" descr="google-favicon-vector-400x400.png"/>
          <p:cNvPicPr>
            <a:picLocks noChangeAspect="1"/>
          </p:cNvPicPr>
          <p:nvPr/>
        </p:nvPicPr>
        <p:blipFill>
          <a:blip r:embed="rId4" cstate="print"/>
          <a:stretch>
            <a:fillRect/>
          </a:stretch>
        </p:blipFill>
        <p:spPr>
          <a:xfrm>
            <a:off x="733244" y="596300"/>
            <a:ext cx="1335657" cy="1335657"/>
          </a:xfrm>
          <a:prstGeom prst="rect">
            <a:avLst/>
          </a:prstGeom>
        </p:spPr>
      </p:pic>
    </p:spTree>
    <p:extLst>
      <p:ext uri="{BB962C8B-B14F-4D97-AF65-F5344CB8AC3E}">
        <p14:creationId xmlns="" xmlns:p14="http://schemas.microsoft.com/office/powerpoint/2010/main" val="2035407613"/>
      </p:ext>
    </p:extLst>
  </p:cSld>
  <p:clrMapOvr>
    <a:masterClrMapping/>
  </p:clrMapOvr>
  <mc:AlternateContent xmlns:mc="http://schemas.openxmlformats.org/markup-compatibility/2006">
    <mc:Choice xmlns="" xmlns:p14="http://schemas.microsoft.com/office/powerpoint/2010/main" Requires="p14">
      <p:transition spd="slow" p14:dur="15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53" presetClass="entr" presetSubtype="16" fill="hold" grpId="0" nodeType="withEffect">
                                  <p:stCondLst>
                                    <p:cond delay="10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20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grpId="0" nodeType="withEffect">
                                  <p:stCondLst>
                                    <p:cond delay="30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par>
                                <p:cTn id="35" presetID="53" presetClass="entr" presetSubtype="16" fill="hold" grpId="0" nodeType="withEffect">
                                  <p:stCondLst>
                                    <p:cond delay="20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fltVal val="0"/>
                                          </p:val>
                                        </p:tav>
                                        <p:tav tm="100000">
                                          <p:val>
                                            <p:strVal val="#ppt_h"/>
                                          </p:val>
                                        </p:tav>
                                      </p:tavLst>
                                    </p:anim>
                                    <p:animEffect transition="in" filter="fade">
                                      <p:cBhvr>
                                        <p:cTn id="39" dur="500"/>
                                        <p:tgtEl>
                                          <p:spTgt spid="10"/>
                                        </p:tgtEl>
                                      </p:cBhvr>
                                    </p:animEffect>
                                  </p:childTnLst>
                                </p:cTn>
                              </p:par>
                              <p:par>
                                <p:cTn id="40" presetID="53" presetClass="entr" presetSubtype="16" fill="hold" grpId="0" nodeType="withEffect">
                                  <p:stCondLst>
                                    <p:cond delay="800"/>
                                  </p:stCondLst>
                                  <p:childTnLst>
                                    <p:set>
                                      <p:cBhvr>
                                        <p:cTn id="41" dur="1" fill="hold">
                                          <p:stCondLst>
                                            <p:cond delay="0"/>
                                          </p:stCondLst>
                                        </p:cTn>
                                        <p:tgtEl>
                                          <p:spTgt spid="5"/>
                                        </p:tgtEl>
                                        <p:attrNameLst>
                                          <p:attrName>style.visibility</p:attrName>
                                        </p:attrNameLst>
                                      </p:cBhvr>
                                      <p:to>
                                        <p:strVal val="visible"/>
                                      </p:to>
                                    </p:set>
                                    <p:anim calcmode="lin" valueType="num">
                                      <p:cBhvr>
                                        <p:cTn id="42" dur="500" fill="hold"/>
                                        <p:tgtEl>
                                          <p:spTgt spid="5"/>
                                        </p:tgtEl>
                                        <p:attrNameLst>
                                          <p:attrName>ppt_w</p:attrName>
                                        </p:attrNameLst>
                                      </p:cBhvr>
                                      <p:tavLst>
                                        <p:tav tm="0">
                                          <p:val>
                                            <p:fltVal val="0"/>
                                          </p:val>
                                        </p:tav>
                                        <p:tav tm="100000">
                                          <p:val>
                                            <p:strVal val="#ppt_w"/>
                                          </p:val>
                                        </p:tav>
                                      </p:tavLst>
                                    </p:anim>
                                    <p:anim calcmode="lin" valueType="num">
                                      <p:cBhvr>
                                        <p:cTn id="43" dur="500" fill="hold"/>
                                        <p:tgtEl>
                                          <p:spTgt spid="5"/>
                                        </p:tgtEl>
                                        <p:attrNameLst>
                                          <p:attrName>ppt_h</p:attrName>
                                        </p:attrNameLst>
                                      </p:cBhvr>
                                      <p:tavLst>
                                        <p:tav tm="0">
                                          <p:val>
                                            <p:fltVal val="0"/>
                                          </p:val>
                                        </p:tav>
                                        <p:tav tm="100000">
                                          <p:val>
                                            <p:strVal val="#ppt_h"/>
                                          </p:val>
                                        </p:tav>
                                      </p:tavLst>
                                    </p:anim>
                                    <p:animEffect transition="in" filter="fade">
                                      <p:cBhvr>
                                        <p:cTn id="44" dur="500"/>
                                        <p:tgtEl>
                                          <p:spTgt spid="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par>
                                <p:cTn id="50" presetID="53" presetClass="entr" presetSubtype="16" fill="hold" grpId="0" nodeType="withEffect">
                                  <p:stCondLst>
                                    <p:cond delay="30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par>
                                <p:cTn id="55" presetID="53" presetClass="entr" presetSubtype="16" fill="hold" grpId="0" nodeType="withEffect">
                                  <p:stCondLst>
                                    <p:cond delay="20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par>
                                <p:cTn id="60" presetID="53" presetClass="entr" presetSubtype="16" fill="hold" grpId="0" nodeType="withEffect">
                                  <p:stCondLst>
                                    <p:cond delay="300"/>
                                  </p:stCondLst>
                                  <p:childTnLst>
                                    <p:set>
                                      <p:cBhvr>
                                        <p:cTn id="61" dur="1" fill="hold">
                                          <p:stCondLst>
                                            <p:cond delay="0"/>
                                          </p:stCondLst>
                                        </p:cTn>
                                        <p:tgtEl>
                                          <p:spTgt spid="17"/>
                                        </p:tgtEl>
                                        <p:attrNameLst>
                                          <p:attrName>style.visibility</p:attrName>
                                        </p:attrNameLst>
                                      </p:cBhvr>
                                      <p:to>
                                        <p:strVal val="visible"/>
                                      </p:to>
                                    </p:set>
                                    <p:anim calcmode="lin" valueType="num">
                                      <p:cBhvr>
                                        <p:cTn id="62" dur="500" fill="hold"/>
                                        <p:tgtEl>
                                          <p:spTgt spid="17"/>
                                        </p:tgtEl>
                                        <p:attrNameLst>
                                          <p:attrName>ppt_w</p:attrName>
                                        </p:attrNameLst>
                                      </p:cBhvr>
                                      <p:tavLst>
                                        <p:tav tm="0">
                                          <p:val>
                                            <p:fltVal val="0"/>
                                          </p:val>
                                        </p:tav>
                                        <p:tav tm="100000">
                                          <p:val>
                                            <p:strVal val="#ppt_w"/>
                                          </p:val>
                                        </p:tav>
                                      </p:tavLst>
                                    </p:anim>
                                    <p:anim calcmode="lin" valueType="num">
                                      <p:cBhvr>
                                        <p:cTn id="63" dur="500" fill="hold"/>
                                        <p:tgtEl>
                                          <p:spTgt spid="17"/>
                                        </p:tgtEl>
                                        <p:attrNameLst>
                                          <p:attrName>ppt_h</p:attrName>
                                        </p:attrNameLst>
                                      </p:cBhvr>
                                      <p:tavLst>
                                        <p:tav tm="0">
                                          <p:val>
                                            <p:fltVal val="0"/>
                                          </p:val>
                                        </p:tav>
                                        <p:tav tm="100000">
                                          <p:val>
                                            <p:strVal val="#ppt_h"/>
                                          </p:val>
                                        </p:tav>
                                      </p:tavLst>
                                    </p:anim>
                                    <p:animEffect transition="in" filter="fade">
                                      <p:cBhvr>
                                        <p:cTn id="64" dur="500"/>
                                        <p:tgtEl>
                                          <p:spTgt spid="17"/>
                                        </p:tgtEl>
                                      </p:cBhvr>
                                    </p:animEffect>
                                  </p:childTnLst>
                                </p:cTn>
                              </p:par>
                              <p:par>
                                <p:cTn id="65" presetID="53" presetClass="entr" presetSubtype="16" fill="hold" grpId="0" nodeType="withEffect">
                                  <p:stCondLst>
                                    <p:cond delay="700"/>
                                  </p:stCondLst>
                                  <p:childTnLst>
                                    <p:set>
                                      <p:cBhvr>
                                        <p:cTn id="66" dur="1" fill="hold">
                                          <p:stCondLst>
                                            <p:cond delay="0"/>
                                          </p:stCondLst>
                                        </p:cTn>
                                        <p:tgtEl>
                                          <p:spTgt spid="18"/>
                                        </p:tgtEl>
                                        <p:attrNameLst>
                                          <p:attrName>style.visibility</p:attrName>
                                        </p:attrNameLst>
                                      </p:cBhvr>
                                      <p:to>
                                        <p:strVal val="visible"/>
                                      </p:to>
                                    </p:set>
                                    <p:anim calcmode="lin" valueType="num">
                                      <p:cBhvr>
                                        <p:cTn id="67" dur="500" fill="hold"/>
                                        <p:tgtEl>
                                          <p:spTgt spid="18"/>
                                        </p:tgtEl>
                                        <p:attrNameLst>
                                          <p:attrName>ppt_w</p:attrName>
                                        </p:attrNameLst>
                                      </p:cBhvr>
                                      <p:tavLst>
                                        <p:tav tm="0">
                                          <p:val>
                                            <p:fltVal val="0"/>
                                          </p:val>
                                        </p:tav>
                                        <p:tav tm="100000">
                                          <p:val>
                                            <p:strVal val="#ppt_w"/>
                                          </p:val>
                                        </p:tav>
                                      </p:tavLst>
                                    </p:anim>
                                    <p:anim calcmode="lin" valueType="num">
                                      <p:cBhvr>
                                        <p:cTn id="68" dur="500" fill="hold"/>
                                        <p:tgtEl>
                                          <p:spTgt spid="18"/>
                                        </p:tgtEl>
                                        <p:attrNameLst>
                                          <p:attrName>ppt_h</p:attrName>
                                        </p:attrNameLst>
                                      </p:cBhvr>
                                      <p:tavLst>
                                        <p:tav tm="0">
                                          <p:val>
                                            <p:fltVal val="0"/>
                                          </p:val>
                                        </p:tav>
                                        <p:tav tm="100000">
                                          <p:val>
                                            <p:strVal val="#ppt_h"/>
                                          </p:val>
                                        </p:tav>
                                      </p:tavLst>
                                    </p:anim>
                                    <p:animEffect transition="in" filter="fade">
                                      <p:cBhvr>
                                        <p:cTn id="69" dur="500"/>
                                        <p:tgtEl>
                                          <p:spTgt spid="18"/>
                                        </p:tgtEl>
                                      </p:cBhvr>
                                    </p:animEffect>
                                  </p:childTnLst>
                                </p:cTn>
                              </p:par>
                            </p:childTnLst>
                          </p:cTn>
                        </p:par>
                        <p:par>
                          <p:cTn id="70" fill="hold">
                            <p:stCondLst>
                              <p:cond delay="1300"/>
                            </p:stCondLst>
                            <p:childTnLst>
                              <p:par>
                                <p:cTn id="71" presetID="23" presetClass="entr" presetSubtype="32" fill="hold" grpId="0"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p:cTn id="73" dur="500" fill="hold"/>
                                        <p:tgtEl>
                                          <p:spTgt spid="9"/>
                                        </p:tgtEl>
                                        <p:attrNameLst>
                                          <p:attrName>ppt_w</p:attrName>
                                        </p:attrNameLst>
                                      </p:cBhvr>
                                      <p:tavLst>
                                        <p:tav tm="0">
                                          <p:val>
                                            <p:strVal val="4*#ppt_w"/>
                                          </p:val>
                                        </p:tav>
                                        <p:tav tm="100000">
                                          <p:val>
                                            <p:strVal val="#ppt_w"/>
                                          </p:val>
                                        </p:tav>
                                      </p:tavLst>
                                    </p:anim>
                                    <p:anim calcmode="lin" valueType="num">
                                      <p:cBhvr>
                                        <p:cTn id="74" dur="500" fill="hold"/>
                                        <p:tgtEl>
                                          <p:spTgt spid="9"/>
                                        </p:tgtEl>
                                        <p:attrNameLst>
                                          <p:attrName>ppt_h</p:attrName>
                                        </p:attrNameLst>
                                      </p:cBhvr>
                                      <p:tavLst>
                                        <p:tav tm="0">
                                          <p:val>
                                            <p:strVal val="4*#ppt_h"/>
                                          </p:val>
                                        </p:tav>
                                        <p:tav tm="100000">
                                          <p:val>
                                            <p:strVal val="#ppt_h"/>
                                          </p:val>
                                        </p:tav>
                                      </p:tavLst>
                                    </p:anim>
                                  </p:childTnLst>
                                </p:cTn>
                              </p:par>
                            </p:childTnLst>
                          </p:cTn>
                        </p:par>
                        <p:par>
                          <p:cTn id="75" fill="hold">
                            <p:stCondLst>
                              <p:cond delay="1800"/>
                            </p:stCondLst>
                            <p:childTnLst>
                              <p:par>
                                <p:cTn id="76" presetID="2" presetClass="entr" presetSubtype="2" fill="hold" grpId="0" nodeType="afterEffect">
                                  <p:stCondLst>
                                    <p:cond delay="0"/>
                                  </p:stCondLst>
                                  <p:iterate type="lt">
                                    <p:tmPct val="10000"/>
                                  </p:iterate>
                                  <p:childTnLst>
                                    <p:set>
                                      <p:cBhvr>
                                        <p:cTn id="77" dur="1" fill="hold">
                                          <p:stCondLst>
                                            <p:cond delay="0"/>
                                          </p:stCondLst>
                                        </p:cTn>
                                        <p:tgtEl>
                                          <p:spTgt spid="20"/>
                                        </p:tgtEl>
                                        <p:attrNameLst>
                                          <p:attrName>style.visibility</p:attrName>
                                        </p:attrNameLst>
                                      </p:cBhvr>
                                      <p:to>
                                        <p:strVal val="visible"/>
                                      </p:to>
                                    </p:set>
                                    <p:anim calcmode="lin" valueType="num">
                                      <p:cBhvr additive="base">
                                        <p:cTn id="78" dur="500" fill="hold"/>
                                        <p:tgtEl>
                                          <p:spTgt spid="20"/>
                                        </p:tgtEl>
                                        <p:attrNameLst>
                                          <p:attrName>ppt_x</p:attrName>
                                        </p:attrNameLst>
                                      </p:cBhvr>
                                      <p:tavLst>
                                        <p:tav tm="0">
                                          <p:val>
                                            <p:strVal val="1+#ppt_w/2"/>
                                          </p:val>
                                        </p:tav>
                                        <p:tav tm="100000">
                                          <p:val>
                                            <p:strVal val="#ppt_x"/>
                                          </p:val>
                                        </p:tav>
                                      </p:tavLst>
                                    </p:anim>
                                    <p:anim calcmode="lin" valueType="num">
                                      <p:cBhvr additive="base">
                                        <p:cTn id="79" dur="500" fill="hold"/>
                                        <p:tgtEl>
                                          <p:spTgt spid="20"/>
                                        </p:tgtEl>
                                        <p:attrNameLst>
                                          <p:attrName>ppt_y</p:attrName>
                                        </p:attrNameLst>
                                      </p:cBhvr>
                                      <p:tavLst>
                                        <p:tav tm="0">
                                          <p:val>
                                            <p:strVal val="#ppt_y"/>
                                          </p:val>
                                        </p:tav>
                                        <p:tav tm="100000">
                                          <p:val>
                                            <p:strVal val="#ppt_y"/>
                                          </p:val>
                                        </p:tav>
                                      </p:tavLst>
                                    </p:anim>
                                  </p:childTnLst>
                                </p:cTn>
                              </p:par>
                            </p:childTnLst>
                          </p:cTn>
                        </p:par>
                        <p:par>
                          <p:cTn id="80" fill="hold">
                            <p:stCondLst>
                              <p:cond delay="2750"/>
                            </p:stCondLst>
                            <p:childTnLst>
                              <p:par>
                                <p:cTn id="81" presetID="10" presetClass="entr" presetSubtype="0" fill="hold" grpId="0" nodeType="afterEffect">
                                  <p:stCondLst>
                                    <p:cond delay="400"/>
                                  </p:stCondLst>
                                  <p:childTnLst>
                                    <p:set>
                                      <p:cBhvr>
                                        <p:cTn id="82" dur="1" fill="hold">
                                          <p:stCondLst>
                                            <p:cond delay="0"/>
                                          </p:stCondLst>
                                        </p:cTn>
                                        <p:tgtEl>
                                          <p:spTgt spid="21"/>
                                        </p:tgtEl>
                                        <p:attrNameLst>
                                          <p:attrName>style.visibility</p:attrName>
                                        </p:attrNameLst>
                                      </p:cBhvr>
                                      <p:to>
                                        <p:strVal val="visible"/>
                                      </p:to>
                                    </p:set>
                                    <p:animEffect transition="in" filter="fade">
                                      <p:cBhvr>
                                        <p:cTn id="83" dur="500"/>
                                        <p:tgtEl>
                                          <p:spTgt spid="21"/>
                                        </p:tgtEl>
                                      </p:cBhvr>
                                    </p:animEffect>
                                  </p:childTnLst>
                                </p:cTn>
                              </p:par>
                              <p:par>
                                <p:cTn id="84" presetID="10" presetClass="entr" presetSubtype="0" fill="hold" nodeType="withEffect">
                                  <p:stCondLst>
                                    <p:cond delay="40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500"/>
                                        <p:tgtEl>
                                          <p:spTgt spid="23"/>
                                        </p:tgtEl>
                                      </p:cBhvr>
                                    </p:animEffect>
                                  </p:childTnLst>
                                </p:cTn>
                              </p:par>
                            </p:childTnLst>
                          </p:cTn>
                        </p:par>
                        <p:par>
                          <p:cTn id="87" fill="hold">
                            <p:stCondLst>
                              <p:cond delay="3650"/>
                            </p:stCondLst>
                            <p:childTnLst>
                              <p:par>
                                <p:cTn id="88" presetID="1" presetClass="entr" presetSubtype="0" fill="hold" nodeType="afterEffect">
                                  <p:stCondLst>
                                    <p:cond delay="0"/>
                                  </p:stCondLst>
                                  <p:childTnLst>
                                    <p:set>
                                      <p:cBhvr>
                                        <p:cTn id="89" dur="1" fill="hold">
                                          <p:stCondLst>
                                            <p:cond delay="0"/>
                                          </p:stCondLst>
                                        </p:cTn>
                                        <p:tgtEl>
                                          <p:spTgt spid="23"/>
                                        </p:tgtEl>
                                        <p:attrNameLst>
                                          <p:attrName>style.visibility</p:attrName>
                                        </p:attrNameLst>
                                      </p:cBhvr>
                                      <p:to>
                                        <p:strVal val="visible"/>
                                      </p:to>
                                    </p:set>
                                  </p:childTnLst>
                                </p:cTn>
                              </p:par>
                              <p:par>
                                <p:cTn id="90" presetID="63" presetClass="path" presetSubtype="0" accel="50000" decel="50000" fill="hold" nodeType="withEffect">
                                  <p:stCondLst>
                                    <p:cond delay="0"/>
                                  </p:stCondLst>
                                  <p:childTnLst>
                                    <p:animMotion origin="layout" path="M 0.00677 -0.00463 L 0.4092 -0.00555 " pathEditMode="relative" rAng="0" ptsTypes="AA">
                                      <p:cBhvr>
                                        <p:cTn id="91" dur="2000" fill="hold"/>
                                        <p:tgtEl>
                                          <p:spTgt spid="23"/>
                                        </p:tgtEl>
                                        <p:attrNameLst>
                                          <p:attrName>ppt_x</p:attrName>
                                          <p:attrName>ppt_y</p:attrName>
                                        </p:attrNameLst>
                                      </p:cBhvr>
                                      <p:rCtr x="20122" y="-62"/>
                                    </p:animMotion>
                                  </p:childTnLst>
                                </p:cTn>
                              </p:par>
                              <p:par>
                                <p:cTn id="92" presetID="22" presetClass="entr" presetSubtype="8" fill="hold" grpId="0" nodeType="withEffect">
                                  <p:stCondLst>
                                    <p:cond delay="250"/>
                                  </p:stCondLst>
                                  <p:childTnLst>
                                    <p:set>
                                      <p:cBhvr>
                                        <p:cTn id="93" dur="1" fill="hold">
                                          <p:stCondLst>
                                            <p:cond delay="0"/>
                                          </p:stCondLst>
                                        </p:cTn>
                                        <p:tgtEl>
                                          <p:spTgt spid="22"/>
                                        </p:tgtEl>
                                        <p:attrNameLst>
                                          <p:attrName>style.visibility</p:attrName>
                                        </p:attrNameLst>
                                      </p:cBhvr>
                                      <p:to>
                                        <p:strVal val="visible"/>
                                      </p:to>
                                    </p:set>
                                    <p:animEffect transition="in" filter="wipe(left)">
                                      <p:cBhvr>
                                        <p:cTn id="94" dur="1750"/>
                                        <p:tgtEl>
                                          <p:spTgt spid="22"/>
                                        </p:tgtEl>
                                      </p:cBhvr>
                                    </p:animEffect>
                                  </p:childTnLst>
                                </p:cTn>
                              </p:par>
                              <p:par>
                                <p:cTn id="95" presetID="1" presetClass="entr" presetSubtype="0" fill="hold" nodeType="withEffect">
                                  <p:stCondLst>
                                    <p:cond delay="0"/>
                                  </p:stCondLst>
                                  <p:childTnLst>
                                    <p:set>
                                      <p:cBhvr>
                                        <p:cTn id="96" dur="1" fill="hold">
                                          <p:stCondLst>
                                            <p:cond delay="0"/>
                                          </p:stCondLst>
                                        </p:cTn>
                                        <p:tgtEl>
                                          <p:spTgt spid="26"/>
                                        </p:tgtEl>
                                        <p:attrNameLst>
                                          <p:attrName>style.visibility</p:attrName>
                                        </p:attrNameLst>
                                      </p:cBhvr>
                                      <p:to>
                                        <p:strVal val="visible"/>
                                      </p:to>
                                    </p:set>
                                  </p:childTnLst>
                                </p:cTn>
                              </p:par>
                              <p:par>
                                <p:cTn id="97" presetID="63" presetClass="path" presetSubtype="0" accel="50000" decel="50000" fill="hold" nodeType="withEffect">
                                  <p:stCondLst>
                                    <p:cond delay="0"/>
                                  </p:stCondLst>
                                  <p:childTnLst>
                                    <p:animMotion origin="layout" path="M -3.33333E-6 -1.60494E-6 L 0.40816 0.00216 " pathEditMode="relative" rAng="0" ptsTypes="AA">
                                      <p:cBhvr>
                                        <p:cTn id="98" dur="2000" fill="hold"/>
                                        <p:tgtEl>
                                          <p:spTgt spid="26"/>
                                        </p:tgtEl>
                                        <p:attrNameLst>
                                          <p:attrName>ppt_x</p:attrName>
                                          <p:attrName>ppt_y</p:attrName>
                                        </p:attrNameLst>
                                      </p:cBhvr>
                                      <p:rCtr x="20399" y="93"/>
                                    </p:animMotion>
                                  </p:childTnLst>
                                </p:cTn>
                              </p:par>
                            </p:childTnLst>
                          </p:cTn>
                        </p:par>
                        <p:par>
                          <p:cTn id="99" fill="hold">
                            <p:stCondLst>
                              <p:cond delay="5650"/>
                            </p:stCondLst>
                            <p:childTnLst>
                              <p:par>
                                <p:cTn id="100" presetID="42" presetClass="exit" presetSubtype="0" fill="hold" nodeType="afterEffect">
                                  <p:stCondLst>
                                    <p:cond delay="0"/>
                                  </p:stCondLst>
                                  <p:childTnLst>
                                    <p:animEffect transition="out" filter="fade">
                                      <p:cBhvr>
                                        <p:cTn id="101" dur="1000"/>
                                        <p:tgtEl>
                                          <p:spTgt spid="26"/>
                                        </p:tgtEl>
                                      </p:cBhvr>
                                    </p:animEffect>
                                    <p:anim calcmode="lin" valueType="num">
                                      <p:cBhvr>
                                        <p:cTn id="102" dur="1000"/>
                                        <p:tgtEl>
                                          <p:spTgt spid="26"/>
                                        </p:tgtEl>
                                        <p:attrNameLst>
                                          <p:attrName>ppt_x</p:attrName>
                                        </p:attrNameLst>
                                      </p:cBhvr>
                                      <p:tavLst>
                                        <p:tav tm="0">
                                          <p:val>
                                            <p:strVal val="ppt_x"/>
                                          </p:val>
                                        </p:tav>
                                        <p:tav tm="100000">
                                          <p:val>
                                            <p:strVal val="ppt_x"/>
                                          </p:val>
                                        </p:tav>
                                      </p:tavLst>
                                    </p:anim>
                                    <p:anim calcmode="lin" valueType="num">
                                      <p:cBhvr>
                                        <p:cTn id="103" dur="1000"/>
                                        <p:tgtEl>
                                          <p:spTgt spid="26"/>
                                        </p:tgtEl>
                                        <p:attrNameLst>
                                          <p:attrName>ppt_y</p:attrName>
                                        </p:attrNameLst>
                                      </p:cBhvr>
                                      <p:tavLst>
                                        <p:tav tm="0">
                                          <p:val>
                                            <p:strVal val="ppt_y"/>
                                          </p:val>
                                        </p:tav>
                                        <p:tav tm="100000">
                                          <p:val>
                                            <p:strVal val="ppt_y+.1"/>
                                          </p:val>
                                        </p:tav>
                                      </p:tavLst>
                                    </p:anim>
                                    <p:set>
                                      <p:cBhvr>
                                        <p:cTn id="104" dur="1" fill="hold">
                                          <p:stCondLst>
                                            <p:cond delay="999"/>
                                          </p:stCondLst>
                                        </p:cTn>
                                        <p:tgtEl>
                                          <p:spTgt spid="26"/>
                                        </p:tgtEl>
                                        <p:attrNameLst>
                                          <p:attrName>style.visibility</p:attrName>
                                        </p:attrNameLst>
                                      </p:cBhvr>
                                      <p:to>
                                        <p:strVal val="hidden"/>
                                      </p:to>
                                    </p:set>
                                  </p:childTnLst>
                                </p:cTn>
                              </p:par>
                            </p:childTnLst>
                          </p:cTn>
                        </p:par>
                        <p:par>
                          <p:cTn id="105" fill="hold">
                            <p:stCondLst>
                              <p:cond delay="6650"/>
                            </p:stCondLst>
                            <p:childTnLst>
                              <p:par>
                                <p:cTn id="106" presetID="2" presetClass="entr" presetSubtype="4" accel="40000"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 calcmode="lin" valueType="num">
                                      <p:cBhvr additive="base">
                                        <p:cTn id="108" dur="1000" fill="hold"/>
                                        <p:tgtEl>
                                          <p:spTgt spid="31"/>
                                        </p:tgtEl>
                                        <p:attrNameLst>
                                          <p:attrName>ppt_x</p:attrName>
                                        </p:attrNameLst>
                                      </p:cBhvr>
                                      <p:tavLst>
                                        <p:tav tm="0">
                                          <p:val>
                                            <p:strVal val="#ppt_x"/>
                                          </p:val>
                                        </p:tav>
                                        <p:tav tm="100000">
                                          <p:val>
                                            <p:strVal val="#ppt_x"/>
                                          </p:val>
                                        </p:tav>
                                      </p:tavLst>
                                    </p:anim>
                                    <p:anim calcmode="lin" valueType="num">
                                      <p:cBhvr additive="base">
                                        <p:cTn id="109" dur="1000" fill="hold"/>
                                        <p:tgtEl>
                                          <p:spTgt spid="31"/>
                                        </p:tgtEl>
                                        <p:attrNameLst>
                                          <p:attrName>ppt_y</p:attrName>
                                        </p:attrNameLst>
                                      </p:cBhvr>
                                      <p:tavLst>
                                        <p:tav tm="0">
                                          <p:val>
                                            <p:strVal val="1+#ppt_h/2"/>
                                          </p:val>
                                        </p:tav>
                                        <p:tav tm="100000">
                                          <p:val>
                                            <p:strVal val="#ppt_y"/>
                                          </p:val>
                                        </p:tav>
                                      </p:tavLst>
                                    </p:anim>
                                  </p:childTnLst>
                                </p:cTn>
                              </p:par>
                            </p:childTnLst>
                          </p:cTn>
                        </p:par>
                        <p:par>
                          <p:cTn id="110" fill="hold">
                            <p:stCondLst>
                              <p:cond delay="7650"/>
                            </p:stCondLst>
                            <p:childTnLst>
                              <p:par>
                                <p:cTn id="111" presetID="22" presetClass="entr" presetSubtype="8" fill="hold" grpId="0" nodeType="afterEffect">
                                  <p:stCondLst>
                                    <p:cond delay="0"/>
                                  </p:stCondLst>
                                  <p:childTnLst>
                                    <p:set>
                                      <p:cBhvr>
                                        <p:cTn id="112" dur="1" fill="hold">
                                          <p:stCondLst>
                                            <p:cond delay="0"/>
                                          </p:stCondLst>
                                        </p:cTn>
                                        <p:tgtEl>
                                          <p:spTgt spid="32"/>
                                        </p:tgtEl>
                                        <p:attrNameLst>
                                          <p:attrName>style.visibility</p:attrName>
                                        </p:attrNameLst>
                                      </p:cBhvr>
                                      <p:to>
                                        <p:strVal val="visible"/>
                                      </p:to>
                                    </p:set>
                                    <p:animEffect transition="in" filter="wipe(left)">
                                      <p:cBhvr>
                                        <p:cTn id="11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P spid="12" grpId="0" animBg="1"/>
      <p:bldP spid="13" grpId="0" animBg="1"/>
      <p:bldP spid="14" grpId="0" animBg="1"/>
      <p:bldP spid="15" grpId="0" animBg="1"/>
      <p:bldP spid="9" grpId="0" animBg="1"/>
      <p:bldP spid="16" grpId="0" animBg="1"/>
      <p:bldP spid="17" grpId="0" animBg="1"/>
      <p:bldP spid="18" grpId="0" animBg="1"/>
      <p:bldP spid="20" grpId="0"/>
      <p:bldP spid="21" grpId="0" animBg="1"/>
      <p:bldP spid="22" grpId="0"/>
      <p:bldP spid="31" grpId="0" animBg="1"/>
      <p:bldP spid="3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矩形 40"/>
          <p:cNvSpPr/>
          <p:nvPr/>
        </p:nvSpPr>
        <p:spPr>
          <a:xfrm>
            <a:off x="196464" y="1615712"/>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ysClr val="window" lastClr="FFFFFF"/>
                </a:solidFill>
                <a:effectLst/>
                <a:uLnTx/>
                <a:uFillTx/>
              </a:rPr>
              <a:t>PPT</a:t>
            </a:r>
            <a:r>
              <a:rPr kumimoji="0" lang="zh-CN" altLang="en-US" sz="100" b="0" i="0" u="none" strike="noStrike" kern="0" cap="none" spc="0" normalizeH="0" baseline="0" noProof="0" dirty="0">
                <a:ln>
                  <a:noFill/>
                </a:ln>
                <a:solidFill>
                  <a:sysClr val="window" lastClr="FFFFFF"/>
                </a:solidFill>
                <a:effectLst/>
                <a:uLnTx/>
                <a:uFillTx/>
              </a:rPr>
              <a:t>模板下载：</a:t>
            </a:r>
            <a:r>
              <a:rPr kumimoji="0" lang="en-US" altLang="zh-CN" sz="100" b="0" i="0" u="none" strike="noStrike" kern="0" cap="none" spc="0" normalizeH="0" baseline="0" noProof="0" dirty="0">
                <a:ln>
                  <a:noFill/>
                </a:ln>
                <a:solidFill>
                  <a:sysClr val="window" lastClr="FFFFFF"/>
                </a:solidFill>
                <a:effectLst/>
                <a:uLnTx/>
                <a:uFillTx/>
              </a:rPr>
              <a:t>www.1ppt.com/moban/     </a:t>
            </a:r>
            <a:r>
              <a:rPr kumimoji="0" lang="zh-CN" altLang="en-US" sz="100" b="0" i="0" u="none" strike="noStrike" kern="0" cap="none" spc="0" normalizeH="0" baseline="0" noProof="0" dirty="0">
                <a:ln>
                  <a:noFill/>
                </a:ln>
                <a:solidFill>
                  <a:sysClr val="window" lastClr="FFFFFF"/>
                </a:solidFill>
                <a:effectLst/>
                <a:uLnTx/>
                <a:uFillTx/>
              </a:rPr>
              <a:t>行业</a:t>
            </a:r>
            <a:r>
              <a:rPr kumimoji="0" lang="en-US" altLang="zh-CN" sz="100" b="0" i="0" u="none" strike="noStrike" kern="0" cap="none" spc="0" normalizeH="0" baseline="0" noProof="0" dirty="0">
                <a:ln>
                  <a:noFill/>
                </a:ln>
                <a:solidFill>
                  <a:sysClr val="window" lastClr="FFFFFF"/>
                </a:solidFill>
                <a:effectLst/>
                <a:uLnTx/>
                <a:uFillTx/>
              </a:rPr>
              <a:t>PPT</a:t>
            </a:r>
            <a:r>
              <a:rPr kumimoji="0" lang="zh-CN" altLang="en-US" sz="100" b="0" i="0" u="none" strike="noStrike" kern="0" cap="none" spc="0" normalizeH="0" baseline="0" noProof="0" dirty="0">
                <a:ln>
                  <a:noFill/>
                </a:ln>
                <a:solidFill>
                  <a:sysClr val="window" lastClr="FFFFFF"/>
                </a:solidFill>
                <a:effectLst/>
                <a:uLnTx/>
                <a:uFillTx/>
              </a:rPr>
              <a:t>模板：</a:t>
            </a:r>
            <a:r>
              <a:rPr kumimoji="0" lang="en-US" altLang="zh-CN" sz="100" b="0" i="0" u="none" strike="noStrike" kern="0" cap="none" spc="0" normalizeH="0" baseline="0" noProof="0" dirty="0">
                <a:ln>
                  <a:noFill/>
                </a:ln>
                <a:solidFill>
                  <a:sysClr val="window" lastClr="FFFFFF"/>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ysClr val="window" lastClr="FFFFFF"/>
                </a:solidFill>
                <a:effectLst/>
                <a:uLnTx/>
                <a:uFillTx/>
              </a:rPr>
              <a:t>节日</a:t>
            </a:r>
            <a:r>
              <a:rPr kumimoji="0" lang="en-US" altLang="zh-CN" sz="100" b="0" i="0" u="none" strike="noStrike" kern="0" cap="none" spc="0" normalizeH="0" baseline="0" noProof="0" dirty="0">
                <a:ln>
                  <a:noFill/>
                </a:ln>
                <a:solidFill>
                  <a:sysClr val="window" lastClr="FFFFFF"/>
                </a:solidFill>
                <a:effectLst/>
                <a:uLnTx/>
                <a:uFillTx/>
              </a:rPr>
              <a:t>PPT</a:t>
            </a:r>
            <a:r>
              <a:rPr kumimoji="0" lang="zh-CN" altLang="en-US" sz="100" b="0" i="0" u="none" strike="noStrike" kern="0" cap="none" spc="0" normalizeH="0" baseline="0" noProof="0" dirty="0">
                <a:ln>
                  <a:noFill/>
                </a:ln>
                <a:solidFill>
                  <a:sysClr val="window" lastClr="FFFFFF"/>
                </a:solidFill>
                <a:effectLst/>
                <a:uLnTx/>
                <a:uFillTx/>
              </a:rPr>
              <a:t>模板：</a:t>
            </a:r>
            <a:r>
              <a:rPr kumimoji="0" lang="en-US" altLang="zh-CN" sz="100" b="0" i="0" u="none" strike="noStrike" kern="0" cap="none" spc="0" normalizeH="0" baseline="0" noProof="0" dirty="0">
                <a:ln>
                  <a:noFill/>
                </a:ln>
                <a:solidFill>
                  <a:sysClr val="window" lastClr="FFFFFF"/>
                </a:solidFill>
                <a:effectLst/>
                <a:uLnTx/>
                <a:uFillTx/>
              </a:rPr>
              <a:t>www.1ppt.com/jieri/           PPT</a:t>
            </a:r>
            <a:r>
              <a:rPr kumimoji="0" lang="zh-CN" altLang="en-US" sz="100" b="0" i="0" u="none" strike="noStrike" kern="0" cap="none" spc="0" normalizeH="0" baseline="0" noProof="0" dirty="0">
                <a:ln>
                  <a:noFill/>
                </a:ln>
                <a:solidFill>
                  <a:sysClr val="window" lastClr="FFFFFF"/>
                </a:solidFill>
                <a:effectLst/>
                <a:uLnTx/>
                <a:uFillTx/>
              </a:rPr>
              <a:t>素材下载：</a:t>
            </a:r>
            <a:r>
              <a:rPr kumimoji="0" lang="en-US" altLang="zh-CN" sz="100" b="0" i="0" u="none" strike="noStrike" kern="0" cap="none" spc="0" normalizeH="0" baseline="0" noProof="0" dirty="0">
                <a:ln>
                  <a:noFill/>
                </a:ln>
                <a:solidFill>
                  <a:sysClr val="window" lastClr="FFFFFF"/>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ysClr val="window" lastClr="FFFFFF"/>
                </a:solidFill>
                <a:effectLst/>
                <a:uLnTx/>
                <a:uFillTx/>
              </a:rPr>
              <a:t>PPT</a:t>
            </a:r>
            <a:r>
              <a:rPr kumimoji="0" lang="zh-CN" altLang="en-US" sz="100" b="0" i="0" u="none" strike="noStrike" kern="0" cap="none" spc="0" normalizeH="0" baseline="0" noProof="0" dirty="0">
                <a:ln>
                  <a:noFill/>
                </a:ln>
                <a:solidFill>
                  <a:sysClr val="window" lastClr="FFFFFF"/>
                </a:solidFill>
                <a:effectLst/>
                <a:uLnTx/>
                <a:uFillTx/>
              </a:rPr>
              <a:t>背景图片：</a:t>
            </a:r>
            <a:r>
              <a:rPr kumimoji="0" lang="en-US" altLang="zh-CN" sz="100" b="0" i="0" u="none" strike="noStrike" kern="0" cap="none" spc="0" normalizeH="0" baseline="0" noProof="0" dirty="0">
                <a:ln>
                  <a:noFill/>
                </a:ln>
                <a:solidFill>
                  <a:sysClr val="window" lastClr="FFFFFF"/>
                </a:solidFill>
                <a:effectLst/>
                <a:uLnTx/>
                <a:uFillTx/>
              </a:rPr>
              <a:t>www.1ppt.com/beijing/      PPT</a:t>
            </a:r>
            <a:r>
              <a:rPr kumimoji="0" lang="zh-CN" altLang="en-US" sz="100" b="0" i="0" u="none" strike="noStrike" kern="0" cap="none" spc="0" normalizeH="0" baseline="0" noProof="0" dirty="0">
                <a:ln>
                  <a:noFill/>
                </a:ln>
                <a:solidFill>
                  <a:sysClr val="window" lastClr="FFFFFF"/>
                </a:solidFill>
                <a:effectLst/>
                <a:uLnTx/>
                <a:uFillTx/>
              </a:rPr>
              <a:t>图表下载：</a:t>
            </a:r>
            <a:r>
              <a:rPr kumimoji="0" lang="en-US" altLang="zh-CN" sz="100" b="0" i="0" u="none" strike="noStrike" kern="0" cap="none" spc="0" normalizeH="0" baseline="0" noProof="0" dirty="0">
                <a:ln>
                  <a:noFill/>
                </a:ln>
                <a:solidFill>
                  <a:sysClr val="window" lastClr="FFFFFF"/>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ysClr val="window" lastClr="FFFFFF"/>
                </a:solidFill>
                <a:effectLst/>
                <a:uLnTx/>
                <a:uFillTx/>
              </a:rPr>
              <a:t>优秀</a:t>
            </a:r>
            <a:r>
              <a:rPr kumimoji="0" lang="en-US" altLang="zh-CN" sz="100" b="0" i="0" u="none" strike="noStrike" kern="0" cap="none" spc="0" normalizeH="0" baseline="0" noProof="0" dirty="0">
                <a:ln>
                  <a:noFill/>
                </a:ln>
                <a:solidFill>
                  <a:sysClr val="window" lastClr="FFFFFF"/>
                </a:solidFill>
                <a:effectLst/>
                <a:uLnTx/>
                <a:uFillTx/>
              </a:rPr>
              <a:t>PPT</a:t>
            </a:r>
            <a:r>
              <a:rPr kumimoji="0" lang="zh-CN" altLang="en-US" sz="100" b="0" i="0" u="none" strike="noStrike" kern="0" cap="none" spc="0" normalizeH="0" baseline="0" noProof="0" dirty="0">
                <a:ln>
                  <a:noFill/>
                </a:ln>
                <a:solidFill>
                  <a:sysClr val="window" lastClr="FFFFFF"/>
                </a:solidFill>
                <a:effectLst/>
                <a:uLnTx/>
                <a:uFillTx/>
              </a:rPr>
              <a:t>下载：</a:t>
            </a:r>
            <a:r>
              <a:rPr kumimoji="0" lang="en-US" altLang="zh-CN" sz="100" b="0" i="0" u="none" strike="noStrike" kern="0" cap="none" spc="0" normalizeH="0" baseline="0" noProof="0" dirty="0">
                <a:ln>
                  <a:noFill/>
                </a:ln>
                <a:solidFill>
                  <a:sysClr val="window" lastClr="FFFFFF"/>
                </a:solidFill>
                <a:effectLst/>
                <a:uLnTx/>
                <a:uFillTx/>
              </a:rPr>
              <a:t>www.1ppt.com/xiazai/        PPT</a:t>
            </a:r>
            <a:r>
              <a:rPr kumimoji="0" lang="zh-CN" altLang="en-US" sz="100" b="0" i="0" u="none" strike="noStrike" kern="0" cap="none" spc="0" normalizeH="0" baseline="0" noProof="0" dirty="0">
                <a:ln>
                  <a:noFill/>
                </a:ln>
                <a:solidFill>
                  <a:sysClr val="window" lastClr="FFFFFF"/>
                </a:solidFill>
                <a:effectLst/>
                <a:uLnTx/>
                <a:uFillTx/>
              </a:rPr>
              <a:t>教程： </a:t>
            </a:r>
            <a:r>
              <a:rPr kumimoji="0" lang="en-US" altLang="zh-CN" sz="100" b="0" i="0" u="none" strike="noStrike" kern="0" cap="none" spc="0" normalizeH="0" baseline="0" noProof="0" dirty="0">
                <a:ln>
                  <a:noFill/>
                </a:ln>
                <a:solidFill>
                  <a:sysClr val="window" lastClr="FFFFFF"/>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ysClr val="window" lastClr="FFFFFF"/>
                </a:solidFill>
                <a:effectLst/>
                <a:uLnTx/>
                <a:uFillTx/>
              </a:rPr>
              <a:t>Word</a:t>
            </a:r>
            <a:r>
              <a:rPr kumimoji="0" lang="zh-CN" altLang="en-US" sz="100" b="0" i="0" u="none" strike="noStrike" kern="0" cap="none" spc="0" normalizeH="0" baseline="0" noProof="0" dirty="0">
                <a:ln>
                  <a:noFill/>
                </a:ln>
                <a:solidFill>
                  <a:sysClr val="window" lastClr="FFFFFF"/>
                </a:solidFill>
                <a:effectLst/>
                <a:uLnTx/>
                <a:uFillTx/>
              </a:rPr>
              <a:t>教程： </a:t>
            </a:r>
            <a:r>
              <a:rPr kumimoji="0" lang="en-US" altLang="zh-CN" sz="100" b="0" i="0" u="none" strike="noStrike" kern="0" cap="none" spc="0" normalizeH="0" baseline="0" noProof="0" dirty="0">
                <a:ln>
                  <a:noFill/>
                </a:ln>
                <a:solidFill>
                  <a:sysClr val="window" lastClr="FFFFFF"/>
                </a:solidFill>
                <a:effectLst/>
                <a:uLnTx/>
                <a:uFillTx/>
              </a:rPr>
              <a:t>www.1ppt.com/word/              Excel</a:t>
            </a:r>
            <a:r>
              <a:rPr kumimoji="0" lang="zh-CN" altLang="en-US" sz="100" b="0" i="0" u="none" strike="noStrike" kern="0" cap="none" spc="0" normalizeH="0" baseline="0" noProof="0" dirty="0">
                <a:ln>
                  <a:noFill/>
                </a:ln>
                <a:solidFill>
                  <a:sysClr val="window" lastClr="FFFFFF"/>
                </a:solidFill>
                <a:effectLst/>
                <a:uLnTx/>
                <a:uFillTx/>
              </a:rPr>
              <a:t>教程：</a:t>
            </a:r>
            <a:r>
              <a:rPr kumimoji="0" lang="en-US" altLang="zh-CN" sz="100" b="0" i="0" u="none" strike="noStrike" kern="0" cap="none" spc="0" normalizeH="0" baseline="0" noProof="0" dirty="0">
                <a:ln>
                  <a:noFill/>
                </a:ln>
                <a:solidFill>
                  <a:sysClr val="window" lastClr="FFFFFF"/>
                </a:solidFill>
                <a:effectLst/>
                <a:uLnTx/>
                <a:uFillTx/>
              </a:rPr>
              <a:t>www.1ppt.com/excel/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ysClr val="window" lastClr="FFFFFF"/>
                </a:solidFill>
                <a:effectLst/>
                <a:uLnTx/>
                <a:uFillTx/>
              </a:rPr>
              <a:t>资料下载：</a:t>
            </a:r>
            <a:r>
              <a:rPr kumimoji="0" lang="en-US" altLang="zh-CN" sz="100" b="0" i="0" u="none" strike="noStrike" kern="0" cap="none" spc="0" normalizeH="0" baseline="0" noProof="0" dirty="0">
                <a:ln>
                  <a:noFill/>
                </a:ln>
                <a:solidFill>
                  <a:sysClr val="window" lastClr="FFFFFF"/>
                </a:solidFill>
                <a:effectLst/>
                <a:uLnTx/>
                <a:uFillTx/>
              </a:rPr>
              <a:t>www.1ppt.com/ziliao/                PPT</a:t>
            </a:r>
            <a:r>
              <a:rPr kumimoji="0" lang="zh-CN" altLang="en-US" sz="100" b="0" i="0" u="none" strike="noStrike" kern="0" cap="none" spc="0" normalizeH="0" baseline="0" noProof="0" dirty="0">
                <a:ln>
                  <a:noFill/>
                </a:ln>
                <a:solidFill>
                  <a:sysClr val="window" lastClr="FFFFFF"/>
                </a:solidFill>
                <a:effectLst/>
                <a:uLnTx/>
                <a:uFillTx/>
              </a:rPr>
              <a:t>课件下载：</a:t>
            </a:r>
            <a:r>
              <a:rPr kumimoji="0" lang="en-US" altLang="zh-CN" sz="100" b="0" i="0" u="none" strike="noStrike" kern="0" cap="none" spc="0" normalizeH="0" baseline="0" noProof="0" dirty="0">
                <a:ln>
                  <a:noFill/>
                </a:ln>
                <a:solidFill>
                  <a:sysClr val="window" lastClr="FFFFFF"/>
                </a:solidFill>
                <a:effectLst/>
                <a:uLnTx/>
                <a:uFillTx/>
              </a:rPr>
              <a:t>www.1ppt.com/kejian/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ysClr val="window" lastClr="FFFFFF"/>
                </a:solidFill>
                <a:effectLst/>
                <a:uLnTx/>
                <a:uFillTx/>
              </a:rPr>
              <a:t>范文下载：</a:t>
            </a:r>
            <a:r>
              <a:rPr kumimoji="0" lang="en-US" altLang="zh-CN" sz="100" b="0" i="0" u="none" strike="noStrike" kern="0" cap="none" spc="0" normalizeH="0" baseline="0" noProof="0" dirty="0">
                <a:ln>
                  <a:noFill/>
                </a:ln>
                <a:solidFill>
                  <a:sysClr val="window" lastClr="FFFFFF"/>
                </a:solidFill>
                <a:effectLst/>
                <a:uLnTx/>
                <a:uFillTx/>
              </a:rPr>
              <a:t>www.1ppt.com/fanwen/             </a:t>
            </a:r>
            <a:r>
              <a:rPr kumimoji="0" lang="zh-CN" altLang="en-US" sz="100" b="0" i="0" u="none" strike="noStrike" kern="0" cap="none" spc="0" normalizeH="0" baseline="0" noProof="0" dirty="0">
                <a:ln>
                  <a:noFill/>
                </a:ln>
                <a:solidFill>
                  <a:sysClr val="window" lastClr="FFFFFF"/>
                </a:solidFill>
                <a:effectLst/>
                <a:uLnTx/>
                <a:uFillTx/>
              </a:rPr>
              <a:t>试卷下载：</a:t>
            </a:r>
            <a:r>
              <a:rPr kumimoji="0" lang="en-US" altLang="zh-CN" sz="100" b="0" i="0" u="none" strike="noStrike" kern="0" cap="none" spc="0" normalizeH="0" baseline="0" noProof="0" dirty="0">
                <a:ln>
                  <a:noFill/>
                </a:ln>
                <a:solidFill>
                  <a:sysClr val="window" lastClr="FFFFFF"/>
                </a:solidFill>
                <a:effectLst/>
                <a:uLnTx/>
                <a:uFillTx/>
              </a:rPr>
              <a:t>www.1ppt.com/shiti/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sysClr val="window" lastClr="FFFFFF"/>
                </a:solidFill>
                <a:effectLst/>
                <a:uLnTx/>
                <a:uFillTx/>
              </a:rPr>
              <a:t>教案下载：</a:t>
            </a:r>
            <a:r>
              <a:rPr kumimoji="0" lang="en-US" altLang="zh-CN" sz="100" b="0" i="0" u="none" strike="noStrike" kern="0" cap="none" spc="0" normalizeH="0" baseline="0" noProof="0" dirty="0">
                <a:ln>
                  <a:noFill/>
                </a:ln>
                <a:solidFill>
                  <a:sysClr val="window" lastClr="FFFFFF"/>
                </a:solidFill>
                <a:effectLst/>
                <a:uLnTx/>
                <a:uFillTx/>
              </a:rPr>
              <a:t>www.1ppt.com/jiaoan/  </a:t>
            </a:r>
            <a:r>
              <a:rPr kumimoji="0" lang="en-US" altLang="zh-CN" sz="100" b="0" i="0" u="none" strike="noStrike" kern="0" cap="none" spc="0" normalizeH="0" baseline="0" noProof="0" dirty="0" smtClean="0">
                <a:ln>
                  <a:noFill/>
                </a:ln>
                <a:solidFill>
                  <a:sysClr val="window" lastClr="FFFFFF"/>
                </a:solidFill>
                <a:effectLst/>
                <a:uLnTx/>
                <a:uFillTx/>
              </a:rPr>
              <a:t>      PPT</a:t>
            </a:r>
            <a:r>
              <a:rPr kumimoji="0" lang="zh-CN" altLang="en-US" sz="100" b="0" i="0" u="none" strike="noStrike" kern="0" cap="none" spc="0" normalizeH="0" baseline="0" noProof="0" dirty="0" smtClean="0">
                <a:ln>
                  <a:noFill/>
                </a:ln>
                <a:solidFill>
                  <a:sysClr val="window" lastClr="FFFFFF"/>
                </a:solidFill>
                <a:effectLst/>
                <a:uLnTx/>
                <a:uFillTx/>
              </a:rPr>
              <a:t>论坛：</a:t>
            </a:r>
            <a:r>
              <a:rPr kumimoji="0" lang="en-US" altLang="zh-CN" sz="100" b="0" i="0" u="none" strike="noStrike" kern="0" cap="none" spc="0" normalizeH="0" baseline="0" noProof="0" dirty="0" smtClean="0">
                <a:ln>
                  <a:noFill/>
                </a:ln>
                <a:solidFill>
                  <a:sysClr val="window" lastClr="FFFFFF"/>
                </a:solidFill>
                <a:effectLst/>
                <a:uLnTx/>
                <a:uFillTx/>
              </a:rPr>
              <a:t>www.1ppt.cn</a:t>
            </a:r>
            <a:endParaRPr kumimoji="0" lang="en-US" altLang="zh-CN" sz="100" b="0" i="0" u="none" strike="noStrike" kern="0" cap="none" spc="0" normalizeH="0" baseline="0" noProof="0" dirty="0">
              <a:ln>
                <a:noFill/>
              </a:ln>
              <a:solidFill>
                <a:sysClr val="window" lastClr="FFFFFF"/>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sysClr val="window" lastClr="FFFFFF"/>
                </a:solidFill>
                <a:effectLst/>
                <a:uLnTx/>
                <a:uFillTx/>
              </a:rPr>
              <a:t> </a:t>
            </a:r>
            <a:endParaRPr kumimoji="0" lang="zh-CN" altLang="en-US" sz="100" b="0" i="0" u="none" strike="noStrike" kern="0" cap="none" spc="0" normalizeH="0" baseline="0" noProof="0" dirty="0">
              <a:ln>
                <a:noFill/>
              </a:ln>
              <a:solidFill>
                <a:sysClr val="window" lastClr="FFFFFF"/>
              </a:solidFill>
              <a:effectLst/>
              <a:uLnTx/>
              <a:uFillTx/>
            </a:endParaRPr>
          </a:p>
        </p:txBody>
      </p:sp>
      <p:pic>
        <p:nvPicPr>
          <p:cNvPr id="4" name="图片 3"/>
          <p:cNvPicPr>
            <a:picLocks noChangeAspect="1"/>
          </p:cNvPicPr>
          <p:nvPr/>
        </p:nvPicPr>
        <p:blipFill>
          <a:blip r:embed="rId10" cstate="print">
            <a:extLst>
              <a:ext uri="{28A0092B-C50C-407E-A947-70E740481C1C}">
                <a14:useLocalDpi xmlns="" xmlns:a14="http://schemas.microsoft.com/office/drawing/2010/main"/>
              </a:ext>
            </a:extLst>
          </a:blip>
          <a:stretch>
            <a:fillRect/>
          </a:stretch>
        </p:blipFill>
        <p:spPr>
          <a:xfrm>
            <a:off x="5770" y="1"/>
            <a:ext cx="9138230" cy="5146749"/>
          </a:xfrm>
          <a:prstGeom prst="rect">
            <a:avLst/>
          </a:prstGeom>
        </p:spPr>
      </p:pic>
      <p:sp>
        <p:nvSpPr>
          <p:cNvPr id="5" name="Freeform 5"/>
          <p:cNvSpPr>
            <a:spLocks/>
          </p:cNvSpPr>
          <p:nvPr/>
        </p:nvSpPr>
        <p:spPr bwMode="auto">
          <a:xfrm rot="10800000">
            <a:off x="3072703" y="4344292"/>
            <a:ext cx="416682" cy="36930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3333CC"/>
              </a:gs>
              <a:gs pos="0">
                <a:srgbClr val="0066FF"/>
              </a:gs>
            </a:gsLst>
            <a:lin ang="2700000" scaled="1"/>
            <a:tileRect/>
          </a:gradFill>
          <a:ln w="25400">
            <a:gradFill flip="none" rotWithShape="1">
              <a:gsLst>
                <a:gs pos="100000">
                  <a:srgbClr val="0066FF"/>
                </a:gs>
                <a:gs pos="0">
                  <a:srgbClr val="3333CC"/>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sz="1200" b="1">
              <a:solidFill>
                <a:prstClr val="black"/>
              </a:solidFill>
              <a:latin typeface="造字工房悦黑体验版细长体" pitchFamily="50" charset="-122"/>
              <a:ea typeface="造字工房悦黑体验版细长体" pitchFamily="50" charset="-122"/>
            </a:endParaRPr>
          </a:p>
        </p:txBody>
      </p:sp>
      <p:sp>
        <p:nvSpPr>
          <p:cNvPr id="6" name="Freeform 5"/>
          <p:cNvSpPr>
            <a:spLocks/>
          </p:cNvSpPr>
          <p:nvPr/>
        </p:nvSpPr>
        <p:spPr bwMode="auto">
          <a:xfrm rot="10800000">
            <a:off x="4336231" y="4970781"/>
            <a:ext cx="258975" cy="22952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66FF"/>
              </a:gs>
              <a:gs pos="100000">
                <a:srgbClr val="3333CC"/>
              </a:gs>
            </a:gsLst>
            <a:lin ang="2700000" scaled="1"/>
            <a:tileRect/>
          </a:gradFill>
          <a:ln w="25400">
            <a:gradFill flip="none" rotWithShape="1">
              <a:gsLst>
                <a:gs pos="0">
                  <a:srgbClr val="3333CC"/>
                </a:gs>
                <a:gs pos="100000">
                  <a:srgbClr val="0066FF"/>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7" name="Freeform 5"/>
          <p:cNvSpPr>
            <a:spLocks/>
          </p:cNvSpPr>
          <p:nvPr/>
        </p:nvSpPr>
        <p:spPr bwMode="auto">
          <a:xfrm rot="10800000">
            <a:off x="6364567" y="4400487"/>
            <a:ext cx="559196" cy="49561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100000">
                <a:schemeClr val="bg1">
                  <a:lumMod val="85000"/>
                </a:schemeClr>
              </a:gs>
            </a:gsLst>
            <a:lin ang="2700000" scaled="1"/>
            <a:tileRect/>
          </a:gradFill>
          <a:ln w="25400">
            <a:gradFill flip="none" rotWithShape="1">
              <a:gsLst>
                <a:gs pos="100000">
                  <a:schemeClr val="bg1"/>
                </a:gs>
                <a:gs pos="0">
                  <a:schemeClr val="bg1">
                    <a:lumMod val="85000"/>
                  </a:schemeClr>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8" name="Freeform 5"/>
          <p:cNvSpPr>
            <a:spLocks/>
          </p:cNvSpPr>
          <p:nvPr/>
        </p:nvSpPr>
        <p:spPr bwMode="auto">
          <a:xfrm rot="10800000">
            <a:off x="5145949" y="4412854"/>
            <a:ext cx="916374" cy="81217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0" name="Freeform 5"/>
          <p:cNvSpPr>
            <a:spLocks/>
          </p:cNvSpPr>
          <p:nvPr/>
        </p:nvSpPr>
        <p:spPr bwMode="auto">
          <a:xfrm rot="10800000">
            <a:off x="523374" y="4392082"/>
            <a:ext cx="1129458" cy="100103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1" name="Freeform 5"/>
          <p:cNvSpPr>
            <a:spLocks/>
          </p:cNvSpPr>
          <p:nvPr/>
        </p:nvSpPr>
        <p:spPr bwMode="auto">
          <a:xfrm rot="10800000">
            <a:off x="1832862" y="4237759"/>
            <a:ext cx="357913" cy="31721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66FF"/>
              </a:gs>
              <a:gs pos="100000">
                <a:srgbClr val="3333CC"/>
              </a:gs>
            </a:gsLst>
            <a:lin ang="2700000" scaled="1"/>
            <a:tileRect/>
          </a:gradFill>
          <a:ln w="25400">
            <a:gradFill flip="none" rotWithShape="1">
              <a:gsLst>
                <a:gs pos="0">
                  <a:srgbClr val="3333CC"/>
                </a:gs>
                <a:gs pos="100000">
                  <a:srgbClr val="0066FF"/>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2" name="Freeform 5"/>
          <p:cNvSpPr>
            <a:spLocks/>
          </p:cNvSpPr>
          <p:nvPr/>
        </p:nvSpPr>
        <p:spPr bwMode="auto">
          <a:xfrm rot="10800000">
            <a:off x="8005616" y="4270143"/>
            <a:ext cx="530005" cy="46974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70C0"/>
              </a:gs>
              <a:gs pos="0">
                <a:srgbClr val="00B0F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3" name="Freeform 5"/>
          <p:cNvSpPr>
            <a:spLocks/>
          </p:cNvSpPr>
          <p:nvPr/>
        </p:nvSpPr>
        <p:spPr bwMode="auto">
          <a:xfrm rot="10800000">
            <a:off x="3744022" y="4528943"/>
            <a:ext cx="401124" cy="35551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4" name="Freeform 5"/>
          <p:cNvSpPr>
            <a:spLocks/>
          </p:cNvSpPr>
          <p:nvPr/>
        </p:nvSpPr>
        <p:spPr bwMode="auto">
          <a:xfrm rot="10800000">
            <a:off x="2088675" y="4745406"/>
            <a:ext cx="719864" cy="638013"/>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70C0"/>
              </a:gs>
              <a:gs pos="0">
                <a:srgbClr val="00B0F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5" name="Freeform 5"/>
          <p:cNvSpPr>
            <a:spLocks/>
          </p:cNvSpPr>
          <p:nvPr/>
        </p:nvSpPr>
        <p:spPr bwMode="auto">
          <a:xfrm rot="10800000">
            <a:off x="6844851" y="3992970"/>
            <a:ext cx="552386" cy="48957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66FF"/>
              </a:gs>
              <a:gs pos="100000">
                <a:srgbClr val="3333CC"/>
              </a:gs>
            </a:gsLst>
            <a:lin ang="2700000" scaled="1"/>
            <a:tileRect/>
          </a:gradFill>
          <a:ln w="25400">
            <a:gradFill flip="none" rotWithShape="1">
              <a:gsLst>
                <a:gs pos="0">
                  <a:srgbClr val="3333CC"/>
                </a:gs>
                <a:gs pos="100000">
                  <a:srgbClr val="0066FF"/>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9" name="Freeform 5"/>
          <p:cNvSpPr>
            <a:spLocks/>
          </p:cNvSpPr>
          <p:nvPr/>
        </p:nvSpPr>
        <p:spPr bwMode="auto">
          <a:xfrm rot="10800000">
            <a:off x="4087228" y="3693973"/>
            <a:ext cx="1328239" cy="1177210"/>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100000">
                <a:schemeClr val="bg1">
                  <a:lumMod val="85000"/>
                </a:schemeClr>
              </a:gs>
            </a:gsLst>
            <a:lin ang="2700000" scaled="1"/>
            <a:tileRect/>
          </a:gradFill>
          <a:ln w="25400">
            <a:gradFill flip="none" rotWithShape="1">
              <a:gsLst>
                <a:gs pos="100000">
                  <a:schemeClr val="bg1"/>
                </a:gs>
                <a:gs pos="0">
                  <a:schemeClr val="bg1">
                    <a:lumMod val="85000"/>
                  </a:schemeClr>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6" name="Freeform 5"/>
          <p:cNvSpPr>
            <a:spLocks/>
          </p:cNvSpPr>
          <p:nvPr/>
        </p:nvSpPr>
        <p:spPr bwMode="auto">
          <a:xfrm rot="10800000">
            <a:off x="2950459" y="4090638"/>
            <a:ext cx="244489" cy="216690"/>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70C0"/>
              </a:gs>
              <a:gs pos="0">
                <a:srgbClr val="00B0F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7" name="Freeform 5"/>
          <p:cNvSpPr>
            <a:spLocks/>
          </p:cNvSpPr>
          <p:nvPr/>
        </p:nvSpPr>
        <p:spPr bwMode="auto">
          <a:xfrm rot="10800000">
            <a:off x="5852529" y="4739886"/>
            <a:ext cx="435401" cy="38589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70C0"/>
              </a:gs>
              <a:gs pos="0">
                <a:srgbClr val="00B0F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sp>
        <p:nvSpPr>
          <p:cNvPr id="18" name="Freeform 5"/>
          <p:cNvSpPr>
            <a:spLocks/>
          </p:cNvSpPr>
          <p:nvPr/>
        </p:nvSpPr>
        <p:spPr bwMode="auto">
          <a:xfrm rot="10800000">
            <a:off x="7032053" y="4682793"/>
            <a:ext cx="649869" cy="57597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100000">
                  <a:srgbClr val="0070C0"/>
                </a:gs>
                <a:gs pos="0">
                  <a:srgbClr val="002060"/>
                </a:gs>
              </a:gsLst>
              <a:lin ang="2700000" scaled="1"/>
              <a:tileRect/>
            </a:gradFill>
          </a:ln>
          <a:effectLst>
            <a:outerShdw blurRad="254000" dist="114300" dir="2700000" algn="tl" rotWithShape="0">
              <a:prstClr val="black">
                <a:alpha val="25000"/>
              </a:prstClr>
            </a:outerShdw>
          </a:effectLst>
        </p:spPr>
        <p:txBody>
          <a:bodyPr vert="horz" wrap="square" lIns="91440" tIns="45720" rIns="91440" bIns="45720" numCol="1" anchor="t" anchorCtr="0" compatLnSpc="1">
            <a:prstTxWarp prst="textNoShape">
              <a:avLst/>
            </a:prstTxWarp>
          </a:bodyPr>
          <a:lstStyle/>
          <a:p>
            <a:endParaRPr lang="zh-CN" altLang="en-US">
              <a:solidFill>
                <a:prstClr val="black"/>
              </a:solidFill>
            </a:endParaRPr>
          </a:p>
        </p:txBody>
      </p:sp>
      <p:grpSp>
        <p:nvGrpSpPr>
          <p:cNvPr id="2" name="组合 27"/>
          <p:cNvGrpSpPr/>
          <p:nvPr/>
        </p:nvGrpSpPr>
        <p:grpSpPr>
          <a:xfrm>
            <a:off x="1831735" y="1151271"/>
            <a:ext cx="1350257" cy="1350258"/>
            <a:chOff x="2380201" y="1546167"/>
            <a:chExt cx="1800343" cy="1800344"/>
          </a:xfrm>
        </p:grpSpPr>
        <p:sp>
          <p:nvSpPr>
            <p:cNvPr id="29" name="菱形 28"/>
            <p:cNvSpPr/>
            <p:nvPr>
              <p:custDataLst>
                <p:tags r:id="rId7"/>
              </p:custDataLst>
            </p:nvPr>
          </p:nvSpPr>
          <p:spPr>
            <a:xfrm>
              <a:off x="2380201" y="1546167"/>
              <a:ext cx="1800343" cy="1800344"/>
            </a:xfrm>
            <a:prstGeom prst="diamond">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headEnd/>
              <a:tailEnd/>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prstTxWarp prst="textNoShape">
                <a:avLst/>
              </a:prstTxWarp>
            </a:bodyPr>
            <a:lstStyle/>
            <a:p>
              <a:endParaRPr lang="zh-CN" altLang="en-US" sz="1800">
                <a:solidFill>
                  <a:prstClr val="black"/>
                </a:solidFill>
                <a:latin typeface="微软雅黑" panose="020B0503020204020204" pitchFamily="34" charset="-122"/>
                <a:ea typeface="微软雅黑" panose="020B0503020204020204" pitchFamily="34" charset="-122"/>
              </a:endParaRPr>
            </a:p>
          </p:txBody>
        </p:sp>
        <p:sp>
          <p:nvSpPr>
            <p:cNvPr id="30" name="菱形 29"/>
            <p:cNvSpPr/>
            <p:nvPr>
              <p:custDataLst>
                <p:tags r:id="rId8"/>
              </p:custDataLst>
            </p:nvPr>
          </p:nvSpPr>
          <p:spPr>
            <a:xfrm>
              <a:off x="2668216" y="1834183"/>
              <a:ext cx="1223439" cy="1223439"/>
            </a:xfrm>
            <a:prstGeom prst="diamond">
              <a:avLst/>
            </a:prstGeom>
            <a:solidFill>
              <a:srgbClr val="00B0F0"/>
            </a:solidFill>
            <a:ln>
              <a:noFill/>
            </a:ln>
            <a:effectLst>
              <a:innerShdw blurRad="63500" dist="254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3000">
                  <a:solidFill>
                    <a:srgbClr val="FFFFFF"/>
                  </a:solidFill>
                  <a:latin typeface="微软雅黑" panose="020B0503020204020204" pitchFamily="34" charset="-122"/>
                  <a:ea typeface="微软雅黑" panose="020B0503020204020204" pitchFamily="34" charset="-122"/>
                </a:rPr>
                <a:t>谢</a:t>
              </a:r>
            </a:p>
          </p:txBody>
        </p:sp>
      </p:grpSp>
      <p:grpSp>
        <p:nvGrpSpPr>
          <p:cNvPr id="3" name="组合 30"/>
          <p:cNvGrpSpPr/>
          <p:nvPr/>
        </p:nvGrpSpPr>
        <p:grpSpPr>
          <a:xfrm>
            <a:off x="3242477" y="1151271"/>
            <a:ext cx="1348622" cy="1350258"/>
            <a:chOff x="4261190" y="1546167"/>
            <a:chExt cx="1798163" cy="1800344"/>
          </a:xfrm>
        </p:grpSpPr>
        <p:sp>
          <p:nvSpPr>
            <p:cNvPr id="32" name="菱形 31"/>
            <p:cNvSpPr/>
            <p:nvPr>
              <p:custDataLst>
                <p:tags r:id="rId5"/>
              </p:custDataLst>
            </p:nvPr>
          </p:nvSpPr>
          <p:spPr>
            <a:xfrm>
              <a:off x="4261190" y="1546167"/>
              <a:ext cx="1798163" cy="1800344"/>
            </a:xfrm>
            <a:prstGeom prst="diamond">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headEnd/>
              <a:tailEnd/>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prstTxWarp prst="textNoShape">
                <a:avLst/>
              </a:prstTxWarp>
            </a:bodyPr>
            <a:lstStyle/>
            <a:p>
              <a:endParaRPr lang="zh-CN" altLang="en-US" sz="1800">
                <a:solidFill>
                  <a:prstClr val="black"/>
                </a:solidFill>
                <a:latin typeface="微软雅黑" panose="020B0503020204020204" pitchFamily="34" charset="-122"/>
                <a:ea typeface="微软雅黑" panose="020B0503020204020204" pitchFamily="34" charset="-122"/>
              </a:endParaRPr>
            </a:p>
          </p:txBody>
        </p:sp>
        <p:sp>
          <p:nvSpPr>
            <p:cNvPr id="33" name="菱形 32"/>
            <p:cNvSpPr/>
            <p:nvPr>
              <p:custDataLst>
                <p:tags r:id="rId6"/>
              </p:custDataLst>
            </p:nvPr>
          </p:nvSpPr>
          <p:spPr>
            <a:xfrm>
              <a:off x="4548548" y="1834183"/>
              <a:ext cx="1223439" cy="1223439"/>
            </a:xfrm>
            <a:prstGeom prst="diamond">
              <a:avLst/>
            </a:prstGeom>
            <a:solidFill>
              <a:srgbClr val="0070C0"/>
            </a:solidFill>
            <a:ln>
              <a:noFill/>
            </a:ln>
            <a:effectLst>
              <a:innerShdw blurRad="63500" dist="254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3000" dirty="0">
                  <a:solidFill>
                    <a:srgbClr val="FFFFFF"/>
                  </a:solidFill>
                  <a:latin typeface="微软雅黑" panose="020B0503020204020204" pitchFamily="34" charset="-122"/>
                  <a:ea typeface="微软雅黑" panose="020B0503020204020204" pitchFamily="34" charset="-122"/>
                </a:rPr>
                <a:t>谢</a:t>
              </a:r>
            </a:p>
          </p:txBody>
        </p:sp>
      </p:grpSp>
      <p:grpSp>
        <p:nvGrpSpPr>
          <p:cNvPr id="19" name="组合 33"/>
          <p:cNvGrpSpPr/>
          <p:nvPr/>
        </p:nvGrpSpPr>
        <p:grpSpPr>
          <a:xfrm>
            <a:off x="4651582" y="1151271"/>
            <a:ext cx="1350257" cy="1350258"/>
            <a:chOff x="6139997" y="1546167"/>
            <a:chExt cx="1800343" cy="1800344"/>
          </a:xfrm>
        </p:grpSpPr>
        <p:sp>
          <p:nvSpPr>
            <p:cNvPr id="35" name="菱形 34"/>
            <p:cNvSpPr/>
            <p:nvPr>
              <p:custDataLst>
                <p:tags r:id="rId3"/>
              </p:custDataLst>
            </p:nvPr>
          </p:nvSpPr>
          <p:spPr>
            <a:xfrm>
              <a:off x="6139997" y="1546167"/>
              <a:ext cx="1800343" cy="1800344"/>
            </a:xfrm>
            <a:prstGeom prst="diamond">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headEnd/>
              <a:tailEnd/>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prstTxWarp prst="textNoShape">
                <a:avLst/>
              </a:prstTxWarp>
            </a:bodyPr>
            <a:lstStyle/>
            <a:p>
              <a:endParaRPr lang="zh-CN" altLang="en-US" sz="1800">
                <a:solidFill>
                  <a:prstClr val="black"/>
                </a:solidFill>
                <a:latin typeface="微软雅黑" panose="020B0503020204020204" pitchFamily="34" charset="-122"/>
                <a:ea typeface="微软雅黑" panose="020B0503020204020204" pitchFamily="34" charset="-122"/>
              </a:endParaRPr>
            </a:p>
          </p:txBody>
        </p:sp>
        <p:sp>
          <p:nvSpPr>
            <p:cNvPr id="36" name="菱形 35"/>
            <p:cNvSpPr/>
            <p:nvPr>
              <p:custDataLst>
                <p:tags r:id="rId4"/>
              </p:custDataLst>
            </p:nvPr>
          </p:nvSpPr>
          <p:spPr>
            <a:xfrm>
              <a:off x="6428880" y="1834183"/>
              <a:ext cx="1223439" cy="1223439"/>
            </a:xfrm>
            <a:prstGeom prst="diamond">
              <a:avLst/>
            </a:prstGeom>
            <a:solidFill>
              <a:srgbClr val="00B0F0"/>
            </a:solidFill>
            <a:ln>
              <a:noFill/>
            </a:ln>
            <a:effectLst>
              <a:innerShdw blurRad="63500" dist="254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3000">
                  <a:solidFill>
                    <a:srgbClr val="FFFFFF"/>
                  </a:solidFill>
                  <a:latin typeface="微软雅黑" panose="020B0503020204020204" pitchFamily="34" charset="-122"/>
                  <a:ea typeface="微软雅黑" panose="020B0503020204020204" pitchFamily="34" charset="-122"/>
                </a:rPr>
                <a:t>聆</a:t>
              </a:r>
            </a:p>
          </p:txBody>
        </p:sp>
      </p:grpSp>
      <p:grpSp>
        <p:nvGrpSpPr>
          <p:cNvPr id="21" name="组合 36"/>
          <p:cNvGrpSpPr/>
          <p:nvPr/>
        </p:nvGrpSpPr>
        <p:grpSpPr>
          <a:xfrm>
            <a:off x="6062323" y="1151271"/>
            <a:ext cx="1350257" cy="1350258"/>
            <a:chOff x="8020984" y="1546167"/>
            <a:chExt cx="1800343" cy="1800344"/>
          </a:xfrm>
        </p:grpSpPr>
        <p:sp>
          <p:nvSpPr>
            <p:cNvPr id="38" name="菱形 37"/>
            <p:cNvSpPr/>
            <p:nvPr>
              <p:custDataLst>
                <p:tags r:id="rId1"/>
              </p:custDataLst>
            </p:nvPr>
          </p:nvSpPr>
          <p:spPr>
            <a:xfrm>
              <a:off x="8020984" y="1546167"/>
              <a:ext cx="1800343" cy="1800344"/>
            </a:xfrm>
            <a:prstGeom prst="diamond">
              <a:avLst/>
            </a:pr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headEnd/>
              <a:tailEnd/>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prstTxWarp prst="textNoShape">
                <a:avLst/>
              </a:prstTxWarp>
            </a:bodyPr>
            <a:lstStyle/>
            <a:p>
              <a:endParaRPr lang="zh-CN" altLang="en-US" sz="1800">
                <a:solidFill>
                  <a:prstClr val="black"/>
                </a:solidFill>
                <a:latin typeface="微软雅黑" panose="020B0503020204020204" pitchFamily="34" charset="-122"/>
                <a:ea typeface="微软雅黑" panose="020B0503020204020204" pitchFamily="34" charset="-122"/>
              </a:endParaRPr>
            </a:p>
          </p:txBody>
        </p:sp>
        <p:sp>
          <p:nvSpPr>
            <p:cNvPr id="39" name="菱形 38"/>
            <p:cNvSpPr/>
            <p:nvPr>
              <p:custDataLst>
                <p:tags r:id="rId2"/>
              </p:custDataLst>
            </p:nvPr>
          </p:nvSpPr>
          <p:spPr>
            <a:xfrm>
              <a:off x="8309212" y="1834183"/>
              <a:ext cx="1223439" cy="1223439"/>
            </a:xfrm>
            <a:prstGeom prst="diamond">
              <a:avLst/>
            </a:prstGeom>
            <a:solidFill>
              <a:srgbClr val="0070C0"/>
            </a:solidFill>
            <a:ln>
              <a:noFill/>
            </a:ln>
            <a:effectLst>
              <a:innerShdw blurRad="63500" dist="254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3000">
                  <a:solidFill>
                    <a:srgbClr val="FFFFFF"/>
                  </a:solidFill>
                  <a:latin typeface="微软雅黑" panose="020B0503020204020204" pitchFamily="34" charset="-122"/>
                  <a:ea typeface="微软雅黑" panose="020B0503020204020204" pitchFamily="34" charset="-122"/>
                </a:rPr>
                <a:t>听</a:t>
              </a:r>
            </a:p>
          </p:txBody>
        </p:sp>
      </p:grpSp>
    </p:spTree>
    <p:extLst>
      <p:ext uri="{BB962C8B-B14F-4D97-AF65-F5344CB8AC3E}">
        <p14:creationId xmlns="" xmlns:p14="http://schemas.microsoft.com/office/powerpoint/2010/main" val="4098482068"/>
      </p:ext>
    </p:extLst>
  </p:cSld>
  <p:clrMapOvr>
    <a:masterClrMapping/>
  </p:clrMapOvr>
  <mc:AlternateContent xmlns:mc="http://schemas.openxmlformats.org/markup-compatibility/2006">
    <mc:Choice xmlns="" xmlns:p14="http://schemas.microsoft.com/office/powerpoint/2010/main" Requires="p14">
      <p:transition spd="slow" p14:dur="4000" advTm="0">
        <p14:vortex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53" presetClass="entr" presetSubtype="16" fill="hold" grpId="0" nodeType="withEffect">
                                  <p:stCondLst>
                                    <p:cond delay="10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20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grpId="0" nodeType="withEffect">
                                  <p:stCondLst>
                                    <p:cond delay="30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par>
                                <p:cTn id="35" presetID="53" presetClass="entr" presetSubtype="16" fill="hold" grpId="0" nodeType="withEffect">
                                  <p:stCondLst>
                                    <p:cond delay="20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fltVal val="0"/>
                                          </p:val>
                                        </p:tav>
                                        <p:tav tm="100000">
                                          <p:val>
                                            <p:strVal val="#ppt_h"/>
                                          </p:val>
                                        </p:tav>
                                      </p:tavLst>
                                    </p:anim>
                                    <p:animEffect transition="in" filter="fade">
                                      <p:cBhvr>
                                        <p:cTn id="39" dur="500"/>
                                        <p:tgtEl>
                                          <p:spTgt spid="10"/>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par>
                                <p:cTn id="45" presetID="53" presetClass="entr" presetSubtype="16" fill="hold" grpId="0" nodeType="withEffect">
                                  <p:stCondLst>
                                    <p:cond delay="30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par>
                                <p:cTn id="50" presetID="53" presetClass="entr" presetSubtype="16" fill="hold" grpId="0" nodeType="withEffect">
                                  <p:stCondLst>
                                    <p:cond delay="200"/>
                                  </p:stCondLst>
                                  <p:childTnLst>
                                    <p:set>
                                      <p:cBhvr>
                                        <p:cTn id="51" dur="1" fill="hold">
                                          <p:stCondLst>
                                            <p:cond delay="0"/>
                                          </p:stCondLst>
                                        </p:cTn>
                                        <p:tgtEl>
                                          <p:spTgt spid="16"/>
                                        </p:tgtEl>
                                        <p:attrNameLst>
                                          <p:attrName>style.visibility</p:attrName>
                                        </p:attrNameLst>
                                      </p:cBhvr>
                                      <p:to>
                                        <p:strVal val="visible"/>
                                      </p:to>
                                    </p:set>
                                    <p:anim calcmode="lin" valueType="num">
                                      <p:cBhvr>
                                        <p:cTn id="52" dur="500" fill="hold"/>
                                        <p:tgtEl>
                                          <p:spTgt spid="16"/>
                                        </p:tgtEl>
                                        <p:attrNameLst>
                                          <p:attrName>ppt_w</p:attrName>
                                        </p:attrNameLst>
                                      </p:cBhvr>
                                      <p:tavLst>
                                        <p:tav tm="0">
                                          <p:val>
                                            <p:fltVal val="0"/>
                                          </p:val>
                                        </p:tav>
                                        <p:tav tm="100000">
                                          <p:val>
                                            <p:strVal val="#ppt_w"/>
                                          </p:val>
                                        </p:tav>
                                      </p:tavLst>
                                    </p:anim>
                                    <p:anim calcmode="lin" valueType="num">
                                      <p:cBhvr>
                                        <p:cTn id="53" dur="500" fill="hold"/>
                                        <p:tgtEl>
                                          <p:spTgt spid="16"/>
                                        </p:tgtEl>
                                        <p:attrNameLst>
                                          <p:attrName>ppt_h</p:attrName>
                                        </p:attrNameLst>
                                      </p:cBhvr>
                                      <p:tavLst>
                                        <p:tav tm="0">
                                          <p:val>
                                            <p:fltVal val="0"/>
                                          </p:val>
                                        </p:tav>
                                        <p:tav tm="100000">
                                          <p:val>
                                            <p:strVal val="#ppt_h"/>
                                          </p:val>
                                        </p:tav>
                                      </p:tavLst>
                                    </p:anim>
                                    <p:animEffect transition="in" filter="fade">
                                      <p:cBhvr>
                                        <p:cTn id="54" dur="500"/>
                                        <p:tgtEl>
                                          <p:spTgt spid="16"/>
                                        </p:tgtEl>
                                      </p:cBhvr>
                                    </p:animEffect>
                                  </p:childTnLst>
                                </p:cTn>
                              </p:par>
                              <p:par>
                                <p:cTn id="55" presetID="53" presetClass="entr" presetSubtype="16" fill="hold" grpId="0" nodeType="withEffect">
                                  <p:stCondLst>
                                    <p:cond delay="300"/>
                                  </p:stCondLst>
                                  <p:childTnLst>
                                    <p:set>
                                      <p:cBhvr>
                                        <p:cTn id="56" dur="1" fill="hold">
                                          <p:stCondLst>
                                            <p:cond delay="0"/>
                                          </p:stCondLst>
                                        </p:cTn>
                                        <p:tgtEl>
                                          <p:spTgt spid="17"/>
                                        </p:tgtEl>
                                        <p:attrNameLst>
                                          <p:attrName>style.visibility</p:attrName>
                                        </p:attrNameLst>
                                      </p:cBhvr>
                                      <p:to>
                                        <p:strVal val="visible"/>
                                      </p:to>
                                    </p:set>
                                    <p:anim calcmode="lin" valueType="num">
                                      <p:cBhvr>
                                        <p:cTn id="57" dur="500" fill="hold"/>
                                        <p:tgtEl>
                                          <p:spTgt spid="17"/>
                                        </p:tgtEl>
                                        <p:attrNameLst>
                                          <p:attrName>ppt_w</p:attrName>
                                        </p:attrNameLst>
                                      </p:cBhvr>
                                      <p:tavLst>
                                        <p:tav tm="0">
                                          <p:val>
                                            <p:fltVal val="0"/>
                                          </p:val>
                                        </p:tav>
                                        <p:tav tm="100000">
                                          <p:val>
                                            <p:strVal val="#ppt_w"/>
                                          </p:val>
                                        </p:tav>
                                      </p:tavLst>
                                    </p:anim>
                                    <p:anim calcmode="lin" valueType="num">
                                      <p:cBhvr>
                                        <p:cTn id="58" dur="500" fill="hold"/>
                                        <p:tgtEl>
                                          <p:spTgt spid="17"/>
                                        </p:tgtEl>
                                        <p:attrNameLst>
                                          <p:attrName>ppt_h</p:attrName>
                                        </p:attrNameLst>
                                      </p:cBhvr>
                                      <p:tavLst>
                                        <p:tav tm="0">
                                          <p:val>
                                            <p:fltVal val="0"/>
                                          </p:val>
                                        </p:tav>
                                        <p:tav tm="100000">
                                          <p:val>
                                            <p:strVal val="#ppt_h"/>
                                          </p:val>
                                        </p:tav>
                                      </p:tavLst>
                                    </p:anim>
                                    <p:animEffect transition="in" filter="fade">
                                      <p:cBhvr>
                                        <p:cTn id="59" dur="500"/>
                                        <p:tgtEl>
                                          <p:spTgt spid="17"/>
                                        </p:tgtEl>
                                      </p:cBhvr>
                                    </p:animEffect>
                                  </p:childTnLst>
                                </p:cTn>
                              </p:par>
                              <p:par>
                                <p:cTn id="60" presetID="53" presetClass="entr" presetSubtype="16" fill="hold" grpId="0" nodeType="withEffect">
                                  <p:stCondLst>
                                    <p:cond delay="70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par>
                                <p:cTn id="65" presetID="53" presetClass="entr" presetSubtype="16" fill="hold" grpId="0" nodeType="withEffect">
                                  <p:stCondLst>
                                    <p:cond delay="700"/>
                                  </p:stCondLst>
                                  <p:childTnLst>
                                    <p:set>
                                      <p:cBhvr>
                                        <p:cTn id="66" dur="1" fill="hold">
                                          <p:stCondLst>
                                            <p:cond delay="0"/>
                                          </p:stCondLst>
                                        </p:cTn>
                                        <p:tgtEl>
                                          <p:spTgt spid="9"/>
                                        </p:tgtEl>
                                        <p:attrNameLst>
                                          <p:attrName>style.visibility</p:attrName>
                                        </p:attrNameLst>
                                      </p:cBhvr>
                                      <p:to>
                                        <p:strVal val="visible"/>
                                      </p:to>
                                    </p:set>
                                    <p:anim calcmode="lin" valueType="num">
                                      <p:cBhvr>
                                        <p:cTn id="67" dur="500" fill="hold"/>
                                        <p:tgtEl>
                                          <p:spTgt spid="9"/>
                                        </p:tgtEl>
                                        <p:attrNameLst>
                                          <p:attrName>ppt_w</p:attrName>
                                        </p:attrNameLst>
                                      </p:cBhvr>
                                      <p:tavLst>
                                        <p:tav tm="0">
                                          <p:val>
                                            <p:fltVal val="0"/>
                                          </p:val>
                                        </p:tav>
                                        <p:tav tm="100000">
                                          <p:val>
                                            <p:strVal val="#ppt_w"/>
                                          </p:val>
                                        </p:tav>
                                      </p:tavLst>
                                    </p:anim>
                                    <p:anim calcmode="lin" valueType="num">
                                      <p:cBhvr>
                                        <p:cTn id="68" dur="500" fill="hold"/>
                                        <p:tgtEl>
                                          <p:spTgt spid="9"/>
                                        </p:tgtEl>
                                        <p:attrNameLst>
                                          <p:attrName>ppt_h</p:attrName>
                                        </p:attrNameLst>
                                      </p:cBhvr>
                                      <p:tavLst>
                                        <p:tav tm="0">
                                          <p:val>
                                            <p:fltVal val="0"/>
                                          </p:val>
                                        </p:tav>
                                        <p:tav tm="100000">
                                          <p:val>
                                            <p:strVal val="#ppt_h"/>
                                          </p:val>
                                        </p:tav>
                                      </p:tavLst>
                                    </p:anim>
                                    <p:animEffect transition="in" filter="fade">
                                      <p:cBhvr>
                                        <p:cTn id="69" dur="500"/>
                                        <p:tgtEl>
                                          <p:spTgt spid="9"/>
                                        </p:tgtEl>
                                      </p:cBhvr>
                                    </p:animEffect>
                                  </p:childTnLst>
                                </p:cTn>
                              </p:par>
                              <p:par>
                                <p:cTn id="70" presetID="53" presetClass="entr" presetSubtype="16" fill="hold" grpId="0" nodeType="withEffect">
                                  <p:stCondLst>
                                    <p:cond delay="700"/>
                                  </p:stCondLst>
                                  <p:childTnLst>
                                    <p:set>
                                      <p:cBhvr>
                                        <p:cTn id="71" dur="1" fill="hold">
                                          <p:stCondLst>
                                            <p:cond delay="0"/>
                                          </p:stCondLst>
                                        </p:cTn>
                                        <p:tgtEl>
                                          <p:spTgt spid="5"/>
                                        </p:tgtEl>
                                        <p:attrNameLst>
                                          <p:attrName>style.visibility</p:attrName>
                                        </p:attrNameLst>
                                      </p:cBhvr>
                                      <p:to>
                                        <p:strVal val="visible"/>
                                      </p:to>
                                    </p:set>
                                    <p:anim calcmode="lin" valueType="num">
                                      <p:cBhvr>
                                        <p:cTn id="72" dur="500" fill="hold"/>
                                        <p:tgtEl>
                                          <p:spTgt spid="5"/>
                                        </p:tgtEl>
                                        <p:attrNameLst>
                                          <p:attrName>ppt_w</p:attrName>
                                        </p:attrNameLst>
                                      </p:cBhvr>
                                      <p:tavLst>
                                        <p:tav tm="0">
                                          <p:val>
                                            <p:fltVal val="0"/>
                                          </p:val>
                                        </p:tav>
                                        <p:tav tm="100000">
                                          <p:val>
                                            <p:strVal val="#ppt_w"/>
                                          </p:val>
                                        </p:tav>
                                      </p:tavLst>
                                    </p:anim>
                                    <p:anim calcmode="lin" valueType="num">
                                      <p:cBhvr>
                                        <p:cTn id="73" dur="500" fill="hold"/>
                                        <p:tgtEl>
                                          <p:spTgt spid="5"/>
                                        </p:tgtEl>
                                        <p:attrNameLst>
                                          <p:attrName>ppt_h</p:attrName>
                                        </p:attrNameLst>
                                      </p:cBhvr>
                                      <p:tavLst>
                                        <p:tav tm="0">
                                          <p:val>
                                            <p:fltVal val="0"/>
                                          </p:val>
                                        </p:tav>
                                        <p:tav tm="100000">
                                          <p:val>
                                            <p:strVal val="#ppt_h"/>
                                          </p:val>
                                        </p:tav>
                                      </p:tavLst>
                                    </p:anim>
                                    <p:animEffect transition="in" filter="fade">
                                      <p:cBhvr>
                                        <p:cTn id="74" dur="500"/>
                                        <p:tgtEl>
                                          <p:spTgt spid="5"/>
                                        </p:tgtEl>
                                      </p:cBhvr>
                                    </p:animEffect>
                                  </p:childTnLst>
                                </p:cTn>
                              </p:par>
                              <p:par>
                                <p:cTn id="75" presetID="2" presetClass="entr" presetSubtype="1" fill="hold" nodeType="withEffect">
                                  <p:stCondLst>
                                    <p:cond delay="0"/>
                                  </p:stCondLst>
                                  <p:childTnLst>
                                    <p:set>
                                      <p:cBhvr>
                                        <p:cTn id="76" dur="1" fill="hold">
                                          <p:stCondLst>
                                            <p:cond delay="0"/>
                                          </p:stCondLst>
                                        </p:cTn>
                                        <p:tgtEl>
                                          <p:spTgt spid="2"/>
                                        </p:tgtEl>
                                        <p:attrNameLst>
                                          <p:attrName>style.visibility</p:attrName>
                                        </p:attrNameLst>
                                      </p:cBhvr>
                                      <p:to>
                                        <p:strVal val="visible"/>
                                      </p:to>
                                    </p:set>
                                    <p:anim calcmode="lin" valueType="num">
                                      <p:cBhvr additive="base">
                                        <p:cTn id="77" dur="500" fill="hold"/>
                                        <p:tgtEl>
                                          <p:spTgt spid="2"/>
                                        </p:tgtEl>
                                        <p:attrNameLst>
                                          <p:attrName>ppt_x</p:attrName>
                                        </p:attrNameLst>
                                      </p:cBhvr>
                                      <p:tavLst>
                                        <p:tav tm="0">
                                          <p:val>
                                            <p:strVal val="#ppt_x"/>
                                          </p:val>
                                        </p:tav>
                                        <p:tav tm="100000">
                                          <p:val>
                                            <p:strVal val="#ppt_x"/>
                                          </p:val>
                                        </p:tav>
                                      </p:tavLst>
                                    </p:anim>
                                    <p:anim calcmode="lin" valueType="num">
                                      <p:cBhvr additive="base">
                                        <p:cTn id="78" dur="500" fill="hold"/>
                                        <p:tgtEl>
                                          <p:spTgt spid="2"/>
                                        </p:tgtEl>
                                        <p:attrNameLst>
                                          <p:attrName>ppt_y</p:attrName>
                                        </p:attrNameLst>
                                      </p:cBhvr>
                                      <p:tavLst>
                                        <p:tav tm="0">
                                          <p:val>
                                            <p:strVal val="0-#ppt_h/2"/>
                                          </p:val>
                                        </p:tav>
                                        <p:tav tm="100000">
                                          <p:val>
                                            <p:strVal val="#ppt_y"/>
                                          </p:val>
                                        </p:tav>
                                      </p:tavLst>
                                    </p:anim>
                                  </p:childTnLst>
                                </p:cTn>
                              </p:par>
                              <p:par>
                                <p:cTn id="79" presetID="2" presetClass="entr" presetSubtype="1" fill="hold" nodeType="withEffect">
                                  <p:stCondLst>
                                    <p:cond delay="200"/>
                                  </p:stCondLst>
                                  <p:childTnLst>
                                    <p:set>
                                      <p:cBhvr>
                                        <p:cTn id="80" dur="1" fill="hold">
                                          <p:stCondLst>
                                            <p:cond delay="0"/>
                                          </p:stCondLst>
                                        </p:cTn>
                                        <p:tgtEl>
                                          <p:spTgt spid="3"/>
                                        </p:tgtEl>
                                        <p:attrNameLst>
                                          <p:attrName>style.visibility</p:attrName>
                                        </p:attrNameLst>
                                      </p:cBhvr>
                                      <p:to>
                                        <p:strVal val="visible"/>
                                      </p:to>
                                    </p:set>
                                    <p:anim calcmode="lin" valueType="num">
                                      <p:cBhvr additive="base">
                                        <p:cTn id="81" dur="500" fill="hold"/>
                                        <p:tgtEl>
                                          <p:spTgt spid="3"/>
                                        </p:tgtEl>
                                        <p:attrNameLst>
                                          <p:attrName>ppt_x</p:attrName>
                                        </p:attrNameLst>
                                      </p:cBhvr>
                                      <p:tavLst>
                                        <p:tav tm="0">
                                          <p:val>
                                            <p:strVal val="#ppt_x"/>
                                          </p:val>
                                        </p:tav>
                                        <p:tav tm="100000">
                                          <p:val>
                                            <p:strVal val="#ppt_x"/>
                                          </p:val>
                                        </p:tav>
                                      </p:tavLst>
                                    </p:anim>
                                    <p:anim calcmode="lin" valueType="num">
                                      <p:cBhvr additive="base">
                                        <p:cTn id="82" dur="500" fill="hold"/>
                                        <p:tgtEl>
                                          <p:spTgt spid="3"/>
                                        </p:tgtEl>
                                        <p:attrNameLst>
                                          <p:attrName>ppt_y</p:attrName>
                                        </p:attrNameLst>
                                      </p:cBhvr>
                                      <p:tavLst>
                                        <p:tav tm="0">
                                          <p:val>
                                            <p:strVal val="0-#ppt_h/2"/>
                                          </p:val>
                                        </p:tav>
                                        <p:tav tm="100000">
                                          <p:val>
                                            <p:strVal val="#ppt_y"/>
                                          </p:val>
                                        </p:tav>
                                      </p:tavLst>
                                    </p:anim>
                                  </p:childTnLst>
                                </p:cTn>
                              </p:par>
                              <p:par>
                                <p:cTn id="83" presetID="2" presetClass="entr" presetSubtype="1" fill="hold" nodeType="withEffect">
                                  <p:stCondLst>
                                    <p:cond delay="300"/>
                                  </p:stCondLst>
                                  <p:childTnLst>
                                    <p:set>
                                      <p:cBhvr>
                                        <p:cTn id="84" dur="1" fill="hold">
                                          <p:stCondLst>
                                            <p:cond delay="0"/>
                                          </p:stCondLst>
                                        </p:cTn>
                                        <p:tgtEl>
                                          <p:spTgt spid="19"/>
                                        </p:tgtEl>
                                        <p:attrNameLst>
                                          <p:attrName>style.visibility</p:attrName>
                                        </p:attrNameLst>
                                      </p:cBhvr>
                                      <p:to>
                                        <p:strVal val="visible"/>
                                      </p:to>
                                    </p:set>
                                    <p:anim calcmode="lin" valueType="num">
                                      <p:cBhvr additive="base">
                                        <p:cTn id="85" dur="500" fill="hold"/>
                                        <p:tgtEl>
                                          <p:spTgt spid="19"/>
                                        </p:tgtEl>
                                        <p:attrNameLst>
                                          <p:attrName>ppt_x</p:attrName>
                                        </p:attrNameLst>
                                      </p:cBhvr>
                                      <p:tavLst>
                                        <p:tav tm="0">
                                          <p:val>
                                            <p:strVal val="#ppt_x"/>
                                          </p:val>
                                        </p:tav>
                                        <p:tav tm="100000">
                                          <p:val>
                                            <p:strVal val="#ppt_x"/>
                                          </p:val>
                                        </p:tav>
                                      </p:tavLst>
                                    </p:anim>
                                    <p:anim calcmode="lin" valueType="num">
                                      <p:cBhvr additive="base">
                                        <p:cTn id="86" dur="500" fill="hold"/>
                                        <p:tgtEl>
                                          <p:spTgt spid="19"/>
                                        </p:tgtEl>
                                        <p:attrNameLst>
                                          <p:attrName>ppt_y</p:attrName>
                                        </p:attrNameLst>
                                      </p:cBhvr>
                                      <p:tavLst>
                                        <p:tav tm="0">
                                          <p:val>
                                            <p:strVal val="0-#ppt_h/2"/>
                                          </p:val>
                                        </p:tav>
                                        <p:tav tm="100000">
                                          <p:val>
                                            <p:strVal val="#ppt_y"/>
                                          </p:val>
                                        </p:tav>
                                      </p:tavLst>
                                    </p:anim>
                                  </p:childTnLst>
                                </p:cTn>
                              </p:par>
                              <p:par>
                                <p:cTn id="87" presetID="2" presetClass="entr" presetSubtype="1" fill="hold" nodeType="withEffect">
                                  <p:stCondLst>
                                    <p:cond delay="400"/>
                                  </p:stCondLst>
                                  <p:childTnLst>
                                    <p:set>
                                      <p:cBhvr>
                                        <p:cTn id="88" dur="1" fill="hold">
                                          <p:stCondLst>
                                            <p:cond delay="0"/>
                                          </p:stCondLst>
                                        </p:cTn>
                                        <p:tgtEl>
                                          <p:spTgt spid="21"/>
                                        </p:tgtEl>
                                        <p:attrNameLst>
                                          <p:attrName>style.visibility</p:attrName>
                                        </p:attrNameLst>
                                      </p:cBhvr>
                                      <p:to>
                                        <p:strVal val="visible"/>
                                      </p:to>
                                    </p:set>
                                    <p:anim calcmode="lin" valueType="num">
                                      <p:cBhvr additive="base">
                                        <p:cTn id="89" dur="500" fill="hold"/>
                                        <p:tgtEl>
                                          <p:spTgt spid="21"/>
                                        </p:tgtEl>
                                        <p:attrNameLst>
                                          <p:attrName>ppt_x</p:attrName>
                                        </p:attrNameLst>
                                      </p:cBhvr>
                                      <p:tavLst>
                                        <p:tav tm="0">
                                          <p:val>
                                            <p:strVal val="#ppt_x"/>
                                          </p:val>
                                        </p:tav>
                                        <p:tav tm="100000">
                                          <p:val>
                                            <p:strVal val="#ppt_x"/>
                                          </p:val>
                                        </p:tav>
                                      </p:tavLst>
                                    </p:anim>
                                    <p:anim calcmode="lin" valueType="num">
                                      <p:cBhvr additive="base">
                                        <p:cTn id="90"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P spid="12" grpId="0" animBg="1"/>
      <p:bldP spid="13" grpId="0" animBg="1"/>
      <p:bldP spid="14" grpId="0" animBg="1"/>
      <p:bldP spid="15" grpId="0" animBg="1"/>
      <p:bldP spid="9"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780155" y="339091"/>
            <a:ext cx="3583687" cy="494625"/>
          </a:xfrm>
          <a:prstGeom prst="roundRect">
            <a:avLst>
              <a:gd name="adj" fmla="val 42270"/>
            </a:avLst>
          </a:prstGeom>
          <a:gradFill>
            <a:gsLst>
              <a:gs pos="99000">
                <a:schemeClr val="bg1"/>
              </a:gs>
              <a:gs pos="0">
                <a:schemeClr val="bg1">
                  <a:lumMod val="95000"/>
                </a:schemeClr>
              </a:gs>
            </a:gsLst>
            <a:lin ang="0" scaled="0"/>
          </a:gradFill>
          <a:ln>
            <a:noFill/>
          </a:ln>
          <a:effectLst>
            <a:innerShdw blurRad="63500" dist="127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b="1" dirty="0" smtClean="0">
                <a:solidFill>
                  <a:srgbClr val="0070C0"/>
                </a:solidFill>
                <a:latin typeface="微软雅黑" panose="020B0503020204020204" pitchFamily="34" charset="-122"/>
                <a:ea typeface="微软雅黑" panose="020B0503020204020204" pitchFamily="34" charset="-122"/>
              </a:rPr>
              <a:t>目录页丨</a:t>
            </a:r>
            <a:r>
              <a:rPr lang="en-US" altLang="zh-CN" sz="1800" b="1" dirty="0" smtClean="0">
                <a:solidFill>
                  <a:srgbClr val="0070C0"/>
                </a:solidFill>
                <a:latin typeface="微软雅黑" panose="020B0503020204020204" pitchFamily="34" charset="-122"/>
                <a:ea typeface="微软雅黑" panose="020B0503020204020204" pitchFamily="34" charset="-122"/>
              </a:rPr>
              <a:t>Contents</a:t>
            </a:r>
            <a:endParaRPr lang="zh-CN" altLang="en-US" sz="1800" b="1" dirty="0">
              <a:solidFill>
                <a:srgbClr val="0070C0"/>
              </a:solidFill>
              <a:latin typeface="微软雅黑" panose="020B0503020204020204" pitchFamily="34" charset="-122"/>
              <a:ea typeface="微软雅黑" panose="020B0503020204020204" pitchFamily="34" charset="-122"/>
            </a:endParaRPr>
          </a:p>
        </p:txBody>
      </p:sp>
      <p:grpSp>
        <p:nvGrpSpPr>
          <p:cNvPr id="5" name="组合 4"/>
          <p:cNvGrpSpPr/>
          <p:nvPr/>
        </p:nvGrpSpPr>
        <p:grpSpPr>
          <a:xfrm>
            <a:off x="2886075" y="1281826"/>
            <a:ext cx="2941804" cy="544811"/>
            <a:chOff x="3848100" y="1709102"/>
            <a:chExt cx="3922405" cy="726414"/>
          </a:xfrm>
        </p:grpSpPr>
        <p:sp>
          <p:nvSpPr>
            <p:cNvPr id="6" name="Freeform 19"/>
            <p:cNvSpPr>
              <a:spLocks/>
            </p:cNvSpPr>
            <p:nvPr/>
          </p:nvSpPr>
          <p:spPr bwMode="auto">
            <a:xfrm>
              <a:off x="3848100" y="1709102"/>
              <a:ext cx="3922405" cy="726414"/>
            </a:xfrm>
            <a:custGeom>
              <a:avLst/>
              <a:gdLst>
                <a:gd name="T0" fmla="*/ 3200 w 3200"/>
                <a:gd name="T1" fmla="*/ 320 h 640"/>
                <a:gd name="T2" fmla="*/ 2880 w 3200"/>
                <a:gd name="T3" fmla="*/ 640 h 640"/>
                <a:gd name="T4" fmla="*/ 320 w 3200"/>
                <a:gd name="T5" fmla="*/ 640 h 640"/>
                <a:gd name="T6" fmla="*/ 0 w 3200"/>
                <a:gd name="T7" fmla="*/ 320 h 640"/>
                <a:gd name="T8" fmla="*/ 320 w 3200"/>
                <a:gd name="T9" fmla="*/ 0 h 640"/>
                <a:gd name="T10" fmla="*/ 2880 w 3200"/>
                <a:gd name="T11" fmla="*/ 0 h 640"/>
                <a:gd name="T12" fmla="*/ 3200 w 3200"/>
                <a:gd name="T13" fmla="*/ 320 h 640"/>
              </a:gdLst>
              <a:ahLst/>
              <a:cxnLst>
                <a:cxn ang="0">
                  <a:pos x="T0" y="T1"/>
                </a:cxn>
                <a:cxn ang="0">
                  <a:pos x="T2" y="T3"/>
                </a:cxn>
                <a:cxn ang="0">
                  <a:pos x="T4" y="T5"/>
                </a:cxn>
                <a:cxn ang="0">
                  <a:pos x="T6" y="T7"/>
                </a:cxn>
                <a:cxn ang="0">
                  <a:pos x="T8" y="T9"/>
                </a:cxn>
                <a:cxn ang="0">
                  <a:pos x="T10" y="T11"/>
                </a:cxn>
                <a:cxn ang="0">
                  <a:pos x="T12" y="T13"/>
                </a:cxn>
              </a:cxnLst>
              <a:rect l="0" t="0" r="r" b="b"/>
              <a:pathLst>
                <a:path w="3200" h="640">
                  <a:moveTo>
                    <a:pt x="3200" y="320"/>
                  </a:moveTo>
                  <a:cubicBezTo>
                    <a:pt x="3200" y="496"/>
                    <a:pt x="3056" y="640"/>
                    <a:pt x="2880" y="640"/>
                  </a:cubicBezTo>
                  <a:cubicBezTo>
                    <a:pt x="320" y="640"/>
                    <a:pt x="320" y="640"/>
                    <a:pt x="320" y="640"/>
                  </a:cubicBezTo>
                  <a:cubicBezTo>
                    <a:pt x="144" y="640"/>
                    <a:pt x="0" y="496"/>
                    <a:pt x="0" y="320"/>
                  </a:cubicBezTo>
                  <a:cubicBezTo>
                    <a:pt x="0" y="144"/>
                    <a:pt x="144" y="0"/>
                    <a:pt x="320" y="0"/>
                  </a:cubicBezTo>
                  <a:cubicBezTo>
                    <a:pt x="2880" y="0"/>
                    <a:pt x="2880" y="0"/>
                    <a:pt x="2880" y="0"/>
                  </a:cubicBezTo>
                  <a:cubicBezTo>
                    <a:pt x="3056" y="0"/>
                    <a:pt x="3200" y="144"/>
                    <a:pt x="3200" y="320"/>
                  </a:cubicBezTo>
                  <a:close/>
                </a:path>
              </a:pathLst>
            </a:cu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headEnd/>
              <a:tailEnd/>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prstTxWarp prst="textNoShape">
                <a:avLst/>
              </a:prstTxWarp>
            </a:bodyPr>
            <a:lstStyle/>
            <a:p>
              <a:endParaRPr lang="zh-CN" altLang="en-US" sz="1013">
                <a:solidFill>
                  <a:srgbClr val="0070C0"/>
                </a:solidFill>
                <a:latin typeface="微软雅黑" panose="020B0503020204020204" pitchFamily="34" charset="-122"/>
                <a:ea typeface="微软雅黑" panose="020B0503020204020204" pitchFamily="34" charset="-122"/>
              </a:endParaRPr>
            </a:p>
          </p:txBody>
        </p:sp>
        <p:sp>
          <p:nvSpPr>
            <p:cNvPr id="7" name="矩形 6"/>
            <p:cNvSpPr/>
            <p:nvPr/>
          </p:nvSpPr>
          <p:spPr>
            <a:xfrm>
              <a:off x="4462425" y="1891544"/>
              <a:ext cx="2400657" cy="492442"/>
            </a:xfrm>
            <a:prstGeom prst="rect">
              <a:avLst/>
            </a:prstGeom>
          </p:spPr>
          <p:txBody>
            <a:bodyPr wrap="none">
              <a:spAutoFit/>
            </a:bodyPr>
            <a:lstStyle/>
            <a:p>
              <a:r>
                <a:rPr lang="zh-CN" altLang="en-US" sz="1800" dirty="0" smtClean="0">
                  <a:solidFill>
                    <a:srgbClr val="0070C0"/>
                  </a:solidFill>
                  <a:latin typeface="微软雅黑" panose="020B0503020204020204" pitchFamily="34" charset="-122"/>
                  <a:ea typeface="微软雅黑" panose="020B0503020204020204" pitchFamily="34" charset="-122"/>
                </a:rPr>
                <a:t>原理概述及分类</a:t>
              </a:r>
              <a:endParaRPr lang="zh-CN" altLang="en-US" sz="1800" dirty="0">
                <a:solidFill>
                  <a:srgbClr val="0070C0"/>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3300155" y="2089998"/>
            <a:ext cx="2938720" cy="544811"/>
            <a:chOff x="4400205" y="2786664"/>
            <a:chExt cx="3918293" cy="726414"/>
          </a:xfrm>
        </p:grpSpPr>
        <p:sp>
          <p:nvSpPr>
            <p:cNvPr id="9" name="Freeform 19"/>
            <p:cNvSpPr>
              <a:spLocks/>
            </p:cNvSpPr>
            <p:nvPr/>
          </p:nvSpPr>
          <p:spPr bwMode="auto">
            <a:xfrm flipH="1">
              <a:off x="4400205" y="2786664"/>
              <a:ext cx="3918293" cy="726414"/>
            </a:xfrm>
            <a:custGeom>
              <a:avLst/>
              <a:gdLst>
                <a:gd name="T0" fmla="*/ 3200 w 3200"/>
                <a:gd name="T1" fmla="*/ 320 h 640"/>
                <a:gd name="T2" fmla="*/ 2880 w 3200"/>
                <a:gd name="T3" fmla="*/ 640 h 640"/>
                <a:gd name="T4" fmla="*/ 320 w 3200"/>
                <a:gd name="T5" fmla="*/ 640 h 640"/>
                <a:gd name="T6" fmla="*/ 0 w 3200"/>
                <a:gd name="T7" fmla="*/ 320 h 640"/>
                <a:gd name="T8" fmla="*/ 320 w 3200"/>
                <a:gd name="T9" fmla="*/ 0 h 640"/>
                <a:gd name="T10" fmla="*/ 2880 w 3200"/>
                <a:gd name="T11" fmla="*/ 0 h 640"/>
                <a:gd name="T12" fmla="*/ 3200 w 3200"/>
                <a:gd name="T13" fmla="*/ 320 h 640"/>
              </a:gdLst>
              <a:ahLst/>
              <a:cxnLst>
                <a:cxn ang="0">
                  <a:pos x="T0" y="T1"/>
                </a:cxn>
                <a:cxn ang="0">
                  <a:pos x="T2" y="T3"/>
                </a:cxn>
                <a:cxn ang="0">
                  <a:pos x="T4" y="T5"/>
                </a:cxn>
                <a:cxn ang="0">
                  <a:pos x="T6" y="T7"/>
                </a:cxn>
                <a:cxn ang="0">
                  <a:pos x="T8" y="T9"/>
                </a:cxn>
                <a:cxn ang="0">
                  <a:pos x="T10" y="T11"/>
                </a:cxn>
                <a:cxn ang="0">
                  <a:pos x="T12" y="T13"/>
                </a:cxn>
              </a:cxnLst>
              <a:rect l="0" t="0" r="r" b="b"/>
              <a:pathLst>
                <a:path w="3200" h="640">
                  <a:moveTo>
                    <a:pt x="3200" y="320"/>
                  </a:moveTo>
                  <a:cubicBezTo>
                    <a:pt x="3200" y="496"/>
                    <a:pt x="3056" y="640"/>
                    <a:pt x="2880" y="640"/>
                  </a:cubicBezTo>
                  <a:cubicBezTo>
                    <a:pt x="320" y="640"/>
                    <a:pt x="320" y="640"/>
                    <a:pt x="320" y="640"/>
                  </a:cubicBezTo>
                  <a:cubicBezTo>
                    <a:pt x="144" y="640"/>
                    <a:pt x="0" y="496"/>
                    <a:pt x="0" y="320"/>
                  </a:cubicBezTo>
                  <a:cubicBezTo>
                    <a:pt x="0" y="144"/>
                    <a:pt x="144" y="0"/>
                    <a:pt x="320" y="0"/>
                  </a:cubicBezTo>
                  <a:cubicBezTo>
                    <a:pt x="2880" y="0"/>
                    <a:pt x="2880" y="0"/>
                    <a:pt x="2880" y="0"/>
                  </a:cubicBezTo>
                  <a:cubicBezTo>
                    <a:pt x="3056" y="0"/>
                    <a:pt x="3200" y="144"/>
                    <a:pt x="3200" y="320"/>
                  </a:cubicBezTo>
                  <a:close/>
                </a:path>
              </a:pathLst>
            </a:cu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headEnd/>
              <a:tailEnd/>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prstTxWarp prst="textNoShape">
                <a:avLst/>
              </a:prstTxWarp>
            </a:bodyPr>
            <a:lstStyle/>
            <a:p>
              <a:endParaRPr lang="zh-CN" altLang="en-US" sz="1013">
                <a:solidFill>
                  <a:srgbClr val="00B0F0"/>
                </a:solidFill>
                <a:latin typeface="微软雅黑" panose="020B0503020204020204" pitchFamily="34" charset="-122"/>
                <a:ea typeface="微软雅黑" panose="020B0503020204020204" pitchFamily="34" charset="-122"/>
              </a:endParaRPr>
            </a:p>
          </p:txBody>
        </p:sp>
        <p:sp>
          <p:nvSpPr>
            <p:cNvPr id="10" name="矩形 9"/>
            <p:cNvSpPr/>
            <p:nvPr/>
          </p:nvSpPr>
          <p:spPr>
            <a:xfrm>
              <a:off x="5014821" y="2943871"/>
              <a:ext cx="2708433" cy="492442"/>
            </a:xfrm>
            <a:prstGeom prst="rect">
              <a:avLst/>
            </a:prstGeom>
          </p:spPr>
          <p:txBody>
            <a:bodyPr wrap="none">
              <a:spAutoFit/>
            </a:bodyPr>
            <a:lstStyle/>
            <a:p>
              <a:r>
                <a:rPr lang="zh-CN" altLang="en-US" sz="1800" dirty="0" smtClean="0">
                  <a:solidFill>
                    <a:srgbClr val="00B0F0"/>
                  </a:solidFill>
                  <a:latin typeface="微软雅黑" panose="020B0503020204020204" pitchFamily="34" charset="-122"/>
                  <a:ea typeface="微软雅黑" panose="020B0503020204020204" pitchFamily="34" charset="-122"/>
                </a:rPr>
                <a:t>搜索引擎工作原理</a:t>
              </a:r>
              <a:endParaRPr lang="zh-CN" altLang="en-US" sz="1800" dirty="0">
                <a:solidFill>
                  <a:srgbClr val="00B0F0"/>
                </a:solidFill>
                <a:latin typeface="微软雅黑" panose="020B0503020204020204" pitchFamily="34" charset="-122"/>
                <a:ea typeface="微软雅黑" panose="020B0503020204020204" pitchFamily="34" charset="-122"/>
              </a:endParaRPr>
            </a:p>
          </p:txBody>
        </p:sp>
      </p:grpSp>
      <p:grpSp>
        <p:nvGrpSpPr>
          <p:cNvPr id="11" name="组合 10"/>
          <p:cNvGrpSpPr/>
          <p:nvPr/>
        </p:nvGrpSpPr>
        <p:grpSpPr>
          <a:xfrm>
            <a:off x="2886075" y="2898169"/>
            <a:ext cx="2941804" cy="544811"/>
            <a:chOff x="3848100" y="3864226"/>
            <a:chExt cx="3922405" cy="726414"/>
          </a:xfrm>
        </p:grpSpPr>
        <p:sp>
          <p:nvSpPr>
            <p:cNvPr id="12" name="Freeform 19"/>
            <p:cNvSpPr>
              <a:spLocks/>
            </p:cNvSpPr>
            <p:nvPr/>
          </p:nvSpPr>
          <p:spPr bwMode="auto">
            <a:xfrm>
              <a:off x="3848100" y="3864226"/>
              <a:ext cx="3922405" cy="726414"/>
            </a:xfrm>
            <a:custGeom>
              <a:avLst/>
              <a:gdLst>
                <a:gd name="T0" fmla="*/ 3200 w 3200"/>
                <a:gd name="T1" fmla="*/ 320 h 640"/>
                <a:gd name="T2" fmla="*/ 2880 w 3200"/>
                <a:gd name="T3" fmla="*/ 640 h 640"/>
                <a:gd name="T4" fmla="*/ 320 w 3200"/>
                <a:gd name="T5" fmla="*/ 640 h 640"/>
                <a:gd name="T6" fmla="*/ 0 w 3200"/>
                <a:gd name="T7" fmla="*/ 320 h 640"/>
                <a:gd name="T8" fmla="*/ 320 w 3200"/>
                <a:gd name="T9" fmla="*/ 0 h 640"/>
                <a:gd name="T10" fmla="*/ 2880 w 3200"/>
                <a:gd name="T11" fmla="*/ 0 h 640"/>
                <a:gd name="T12" fmla="*/ 3200 w 3200"/>
                <a:gd name="T13" fmla="*/ 320 h 640"/>
              </a:gdLst>
              <a:ahLst/>
              <a:cxnLst>
                <a:cxn ang="0">
                  <a:pos x="T0" y="T1"/>
                </a:cxn>
                <a:cxn ang="0">
                  <a:pos x="T2" y="T3"/>
                </a:cxn>
                <a:cxn ang="0">
                  <a:pos x="T4" y="T5"/>
                </a:cxn>
                <a:cxn ang="0">
                  <a:pos x="T6" y="T7"/>
                </a:cxn>
                <a:cxn ang="0">
                  <a:pos x="T8" y="T9"/>
                </a:cxn>
                <a:cxn ang="0">
                  <a:pos x="T10" y="T11"/>
                </a:cxn>
                <a:cxn ang="0">
                  <a:pos x="T12" y="T13"/>
                </a:cxn>
              </a:cxnLst>
              <a:rect l="0" t="0" r="r" b="b"/>
              <a:pathLst>
                <a:path w="3200" h="640">
                  <a:moveTo>
                    <a:pt x="3200" y="320"/>
                  </a:moveTo>
                  <a:cubicBezTo>
                    <a:pt x="3200" y="496"/>
                    <a:pt x="3056" y="640"/>
                    <a:pt x="2880" y="640"/>
                  </a:cubicBezTo>
                  <a:cubicBezTo>
                    <a:pt x="320" y="640"/>
                    <a:pt x="320" y="640"/>
                    <a:pt x="320" y="640"/>
                  </a:cubicBezTo>
                  <a:cubicBezTo>
                    <a:pt x="144" y="640"/>
                    <a:pt x="0" y="496"/>
                    <a:pt x="0" y="320"/>
                  </a:cubicBezTo>
                  <a:cubicBezTo>
                    <a:pt x="0" y="144"/>
                    <a:pt x="144" y="0"/>
                    <a:pt x="320" y="0"/>
                  </a:cubicBezTo>
                  <a:cubicBezTo>
                    <a:pt x="2880" y="0"/>
                    <a:pt x="2880" y="0"/>
                    <a:pt x="2880" y="0"/>
                  </a:cubicBezTo>
                  <a:cubicBezTo>
                    <a:pt x="3056" y="0"/>
                    <a:pt x="3200" y="144"/>
                    <a:pt x="3200" y="320"/>
                  </a:cubicBezTo>
                  <a:close/>
                </a:path>
              </a:pathLst>
            </a:cu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headEnd/>
              <a:tailEnd/>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prstTxWarp prst="textNoShape">
                <a:avLst/>
              </a:prstTxWarp>
            </a:bodyPr>
            <a:lstStyle/>
            <a:p>
              <a:endParaRPr lang="zh-CN" altLang="en-US" sz="1013">
                <a:solidFill>
                  <a:srgbClr val="0070C0"/>
                </a:solidFill>
                <a:latin typeface="微软雅黑" panose="020B0503020204020204" pitchFamily="34" charset="-122"/>
                <a:ea typeface="微软雅黑" panose="020B0503020204020204" pitchFamily="34" charset="-122"/>
              </a:endParaRPr>
            </a:p>
          </p:txBody>
        </p:sp>
        <p:sp>
          <p:nvSpPr>
            <p:cNvPr id="13" name="矩形 12"/>
            <p:cNvSpPr/>
            <p:nvPr/>
          </p:nvSpPr>
          <p:spPr>
            <a:xfrm>
              <a:off x="4726969" y="3994491"/>
              <a:ext cx="2400657" cy="492442"/>
            </a:xfrm>
            <a:prstGeom prst="rect">
              <a:avLst/>
            </a:prstGeom>
          </p:spPr>
          <p:txBody>
            <a:bodyPr wrap="none">
              <a:spAutoFit/>
            </a:bodyPr>
            <a:lstStyle/>
            <a:p>
              <a:r>
                <a:rPr lang="zh-CN" altLang="en-US" sz="1800" dirty="0" smtClean="0">
                  <a:solidFill>
                    <a:srgbClr val="0070C0"/>
                  </a:solidFill>
                  <a:latin typeface="微软雅黑" panose="020B0503020204020204" pitchFamily="34" charset="-122"/>
                  <a:ea typeface="微软雅黑" panose="020B0503020204020204" pitchFamily="34" charset="-122"/>
                </a:rPr>
                <a:t>排名及排名意义</a:t>
              </a:r>
              <a:endParaRPr lang="zh-CN" altLang="en-US" sz="1800" dirty="0">
                <a:solidFill>
                  <a:srgbClr val="0070C0"/>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3300155" y="3706340"/>
            <a:ext cx="2938720" cy="544811"/>
            <a:chOff x="4400206" y="4941787"/>
            <a:chExt cx="3918293" cy="726414"/>
          </a:xfrm>
        </p:grpSpPr>
        <p:sp>
          <p:nvSpPr>
            <p:cNvPr id="15" name="Freeform 19"/>
            <p:cNvSpPr>
              <a:spLocks/>
            </p:cNvSpPr>
            <p:nvPr/>
          </p:nvSpPr>
          <p:spPr bwMode="auto">
            <a:xfrm flipH="1">
              <a:off x="4400206" y="4941787"/>
              <a:ext cx="3918293" cy="726414"/>
            </a:xfrm>
            <a:custGeom>
              <a:avLst/>
              <a:gdLst>
                <a:gd name="T0" fmla="*/ 3200 w 3200"/>
                <a:gd name="T1" fmla="*/ 320 h 640"/>
                <a:gd name="T2" fmla="*/ 2880 w 3200"/>
                <a:gd name="T3" fmla="*/ 640 h 640"/>
                <a:gd name="T4" fmla="*/ 320 w 3200"/>
                <a:gd name="T5" fmla="*/ 640 h 640"/>
                <a:gd name="T6" fmla="*/ 0 w 3200"/>
                <a:gd name="T7" fmla="*/ 320 h 640"/>
                <a:gd name="T8" fmla="*/ 320 w 3200"/>
                <a:gd name="T9" fmla="*/ 0 h 640"/>
                <a:gd name="T10" fmla="*/ 2880 w 3200"/>
                <a:gd name="T11" fmla="*/ 0 h 640"/>
                <a:gd name="T12" fmla="*/ 3200 w 3200"/>
                <a:gd name="T13" fmla="*/ 320 h 640"/>
              </a:gdLst>
              <a:ahLst/>
              <a:cxnLst>
                <a:cxn ang="0">
                  <a:pos x="T0" y="T1"/>
                </a:cxn>
                <a:cxn ang="0">
                  <a:pos x="T2" y="T3"/>
                </a:cxn>
                <a:cxn ang="0">
                  <a:pos x="T4" y="T5"/>
                </a:cxn>
                <a:cxn ang="0">
                  <a:pos x="T6" y="T7"/>
                </a:cxn>
                <a:cxn ang="0">
                  <a:pos x="T8" y="T9"/>
                </a:cxn>
                <a:cxn ang="0">
                  <a:pos x="T10" y="T11"/>
                </a:cxn>
                <a:cxn ang="0">
                  <a:pos x="T12" y="T13"/>
                </a:cxn>
              </a:cxnLst>
              <a:rect l="0" t="0" r="r" b="b"/>
              <a:pathLst>
                <a:path w="3200" h="640">
                  <a:moveTo>
                    <a:pt x="3200" y="320"/>
                  </a:moveTo>
                  <a:cubicBezTo>
                    <a:pt x="3200" y="496"/>
                    <a:pt x="3056" y="640"/>
                    <a:pt x="2880" y="640"/>
                  </a:cubicBezTo>
                  <a:cubicBezTo>
                    <a:pt x="320" y="640"/>
                    <a:pt x="320" y="640"/>
                    <a:pt x="320" y="640"/>
                  </a:cubicBezTo>
                  <a:cubicBezTo>
                    <a:pt x="144" y="640"/>
                    <a:pt x="0" y="496"/>
                    <a:pt x="0" y="320"/>
                  </a:cubicBezTo>
                  <a:cubicBezTo>
                    <a:pt x="0" y="144"/>
                    <a:pt x="144" y="0"/>
                    <a:pt x="320" y="0"/>
                  </a:cubicBezTo>
                  <a:cubicBezTo>
                    <a:pt x="2880" y="0"/>
                    <a:pt x="2880" y="0"/>
                    <a:pt x="2880" y="0"/>
                  </a:cubicBezTo>
                  <a:cubicBezTo>
                    <a:pt x="3056" y="0"/>
                    <a:pt x="3200" y="144"/>
                    <a:pt x="3200" y="320"/>
                  </a:cubicBezTo>
                  <a:close/>
                </a:path>
              </a:pathLst>
            </a:custGeom>
            <a:gradFill>
              <a:gsLst>
                <a:gs pos="0">
                  <a:srgbClr val="DEDEDE"/>
                </a:gs>
                <a:gs pos="100000">
                  <a:srgbClr val="FBFBFB"/>
                </a:gs>
              </a:gsLst>
              <a:lin ang="5400000" scaled="1"/>
            </a:gradFill>
            <a:ln w="31750" cap="flat">
              <a:gradFill>
                <a:gsLst>
                  <a:gs pos="0">
                    <a:schemeClr val="bg1"/>
                  </a:gs>
                  <a:gs pos="100000">
                    <a:srgbClr val="DDDDDD"/>
                  </a:gs>
                </a:gsLst>
                <a:lin ang="5400000" scaled="1"/>
              </a:gradFill>
              <a:prstDash val="solid"/>
              <a:miter lim="800000"/>
              <a:headEnd/>
              <a:tailEnd/>
            </a:ln>
            <a:effectLst>
              <a:outerShdw blurRad="228600" dist="101600" dir="5400000" algn="t" rotWithShape="0">
                <a:schemeClr val="tx1">
                  <a:lumMod val="85000"/>
                  <a:lumOff val="15000"/>
                  <a:alpha val="33000"/>
                </a:schemeClr>
              </a:outerShdw>
            </a:effectLst>
          </p:spPr>
          <p:txBody>
            <a:bodyPr vert="horz" wrap="square" lIns="68580" tIns="34290" rIns="68580" bIns="34290" numCol="1" anchor="t" anchorCtr="0" compatLnSpc="1">
              <a:prstTxWarp prst="textNoShape">
                <a:avLst/>
              </a:prstTxWarp>
            </a:bodyPr>
            <a:lstStyle/>
            <a:p>
              <a:endParaRPr lang="zh-CN" altLang="en-US" sz="1013">
                <a:solidFill>
                  <a:srgbClr val="00B0F0"/>
                </a:solidFill>
                <a:latin typeface="微软雅黑" panose="020B0503020204020204" pitchFamily="34" charset="-122"/>
                <a:ea typeface="微软雅黑" panose="020B0503020204020204" pitchFamily="34" charset="-122"/>
              </a:endParaRPr>
            </a:p>
          </p:txBody>
        </p:sp>
        <p:sp>
          <p:nvSpPr>
            <p:cNvPr id="16" name="矩形 15"/>
            <p:cNvSpPr/>
            <p:nvPr/>
          </p:nvSpPr>
          <p:spPr>
            <a:xfrm>
              <a:off x="4960805" y="5103380"/>
              <a:ext cx="2708433" cy="492442"/>
            </a:xfrm>
            <a:prstGeom prst="rect">
              <a:avLst/>
            </a:prstGeom>
          </p:spPr>
          <p:txBody>
            <a:bodyPr wrap="none">
              <a:spAutoFit/>
            </a:bodyPr>
            <a:lstStyle/>
            <a:p>
              <a:r>
                <a:rPr lang="zh-CN" altLang="en-US" sz="1800" dirty="0" smtClean="0">
                  <a:solidFill>
                    <a:srgbClr val="00B0F0"/>
                  </a:solidFill>
                  <a:latin typeface="微软雅黑" panose="020B0503020204020204" pitchFamily="34" charset="-122"/>
                  <a:ea typeface="微软雅黑" panose="020B0503020204020204" pitchFamily="34" charset="-122"/>
                </a:rPr>
                <a:t>搜索常用高级语法</a:t>
              </a:r>
              <a:endParaRPr lang="zh-CN" altLang="en-US" sz="1800" dirty="0">
                <a:solidFill>
                  <a:srgbClr val="00B0F0"/>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1624007" y="1206592"/>
            <a:ext cx="1676148" cy="739107"/>
            <a:chOff x="2165343" y="1608789"/>
            <a:chExt cx="2234864" cy="985476"/>
          </a:xfrm>
        </p:grpSpPr>
        <p:sp>
          <p:nvSpPr>
            <p:cNvPr id="18" name="圆角矩形 17"/>
            <p:cNvSpPr/>
            <p:nvPr/>
          </p:nvSpPr>
          <p:spPr>
            <a:xfrm>
              <a:off x="2165343" y="1608789"/>
              <a:ext cx="2234864" cy="985476"/>
            </a:xfrm>
            <a:prstGeom prst="roundRect">
              <a:avLst>
                <a:gd name="adj" fmla="val 50000"/>
              </a:avLst>
            </a:prstGeom>
            <a:gradFill>
              <a:gsLst>
                <a:gs pos="100000">
                  <a:srgbClr val="0070C0"/>
                </a:gs>
                <a:gs pos="0">
                  <a:srgbClr val="002060"/>
                </a:gs>
              </a:gsLst>
              <a:lin ang="5400000" scaled="1"/>
            </a:gradFill>
            <a:ln w="28575" cap="flat">
              <a:gradFill>
                <a:gsLst>
                  <a:gs pos="0">
                    <a:srgbClr val="0070C0"/>
                  </a:gs>
                  <a:gs pos="100000">
                    <a:srgbClr val="002060"/>
                  </a:gs>
                </a:gsLst>
                <a:lin ang="5400000" scaled="1"/>
              </a:gradFill>
              <a:prstDash val="solid"/>
              <a:miter lim="800000"/>
              <a:headEnd/>
              <a:tailEnd/>
            </a:ln>
            <a:effectLst>
              <a:outerShdw blurRad="228600" dist="228600" dir="5400000" algn="t" rotWithShape="0">
                <a:schemeClr val="tx1">
                  <a:lumMod val="85000"/>
                  <a:lumOff val="15000"/>
                  <a:alpha val="28000"/>
                </a:scheme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9" name="Freeform 5"/>
            <p:cNvSpPr>
              <a:spLocks/>
            </p:cNvSpPr>
            <p:nvPr/>
          </p:nvSpPr>
          <p:spPr bwMode="auto">
            <a:xfrm>
              <a:off x="2272446" y="1709102"/>
              <a:ext cx="1008373" cy="766040"/>
            </a:xfrm>
            <a:custGeom>
              <a:avLst/>
              <a:gdLst>
                <a:gd name="T0" fmla="*/ 206 w 524"/>
                <a:gd name="T1" fmla="*/ 0 h 398"/>
                <a:gd name="T2" fmla="*/ 199 w 524"/>
                <a:gd name="T3" fmla="*/ 0 h 398"/>
                <a:gd name="T4" fmla="*/ 195 w 524"/>
                <a:gd name="T5" fmla="*/ 0 h 398"/>
                <a:gd name="T6" fmla="*/ 190 w 524"/>
                <a:gd name="T7" fmla="*/ 0 h 398"/>
                <a:gd name="T8" fmla="*/ 0 w 524"/>
                <a:gd name="T9" fmla="*/ 199 h 398"/>
                <a:gd name="T10" fmla="*/ 190 w 524"/>
                <a:gd name="T11" fmla="*/ 398 h 398"/>
                <a:gd name="T12" fmla="*/ 195 w 524"/>
                <a:gd name="T13" fmla="*/ 398 h 398"/>
                <a:gd name="T14" fmla="*/ 199 w 524"/>
                <a:gd name="T15" fmla="*/ 398 h 398"/>
                <a:gd name="T16" fmla="*/ 206 w 524"/>
                <a:gd name="T17" fmla="*/ 398 h 398"/>
                <a:gd name="T18" fmla="*/ 524 w 524"/>
                <a:gd name="T19" fmla="*/ 199 h 398"/>
                <a:gd name="T20" fmla="*/ 206 w 524"/>
                <a:gd name="T2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4" h="398">
                  <a:moveTo>
                    <a:pt x="206" y="0"/>
                  </a:moveTo>
                  <a:cubicBezTo>
                    <a:pt x="204" y="0"/>
                    <a:pt x="201" y="0"/>
                    <a:pt x="199" y="0"/>
                  </a:cubicBezTo>
                  <a:cubicBezTo>
                    <a:pt x="198" y="0"/>
                    <a:pt x="196" y="0"/>
                    <a:pt x="195" y="0"/>
                  </a:cubicBezTo>
                  <a:cubicBezTo>
                    <a:pt x="193" y="0"/>
                    <a:pt x="192" y="0"/>
                    <a:pt x="190" y="0"/>
                  </a:cubicBezTo>
                  <a:cubicBezTo>
                    <a:pt x="84" y="5"/>
                    <a:pt x="0" y="92"/>
                    <a:pt x="0" y="199"/>
                  </a:cubicBezTo>
                  <a:cubicBezTo>
                    <a:pt x="0" y="306"/>
                    <a:pt x="84" y="393"/>
                    <a:pt x="190" y="398"/>
                  </a:cubicBezTo>
                  <a:cubicBezTo>
                    <a:pt x="192" y="398"/>
                    <a:pt x="193" y="398"/>
                    <a:pt x="195" y="398"/>
                  </a:cubicBezTo>
                  <a:cubicBezTo>
                    <a:pt x="196" y="398"/>
                    <a:pt x="198" y="398"/>
                    <a:pt x="199" y="398"/>
                  </a:cubicBezTo>
                  <a:cubicBezTo>
                    <a:pt x="201" y="398"/>
                    <a:pt x="204" y="398"/>
                    <a:pt x="206" y="398"/>
                  </a:cubicBezTo>
                  <a:cubicBezTo>
                    <a:pt x="401" y="394"/>
                    <a:pt x="524" y="199"/>
                    <a:pt x="524" y="199"/>
                  </a:cubicBezTo>
                  <a:cubicBezTo>
                    <a:pt x="524" y="199"/>
                    <a:pt x="401" y="4"/>
                    <a:pt x="206" y="0"/>
                  </a:cubicBezTo>
                  <a:close/>
                </a:path>
              </a:pathLst>
            </a:custGeom>
            <a:gradFill>
              <a:gsLst>
                <a:gs pos="0">
                  <a:srgbClr val="DDDDDD"/>
                </a:gs>
                <a:gs pos="100000">
                  <a:schemeClr val="bg1"/>
                </a:gs>
              </a:gsLst>
              <a:lin ang="5400000" scaled="1"/>
            </a:gradFill>
            <a:ln w="28575" cap="flat">
              <a:gradFill>
                <a:gsLst>
                  <a:gs pos="0">
                    <a:schemeClr val="bg1"/>
                  </a:gs>
                  <a:gs pos="100000">
                    <a:srgbClr val="DDDDDD"/>
                  </a:gs>
                </a:gsLst>
                <a:lin ang="5400000" scaled="1"/>
              </a:gradFill>
              <a:prstDash val="solid"/>
              <a:miter lim="800000"/>
              <a:headEnd/>
              <a:tailEnd/>
            </a:ln>
            <a:effectLst>
              <a:outerShdw blurRad="228600" dist="228600" dir="5400000" algn="t" rotWithShape="0">
                <a:schemeClr val="tx1">
                  <a:lumMod val="85000"/>
                  <a:lumOff val="15000"/>
                  <a:alpha val="28000"/>
                </a:scheme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0" name="椭圆 19"/>
            <p:cNvSpPr/>
            <p:nvPr/>
          </p:nvSpPr>
          <p:spPr>
            <a:xfrm>
              <a:off x="2368263" y="1797613"/>
              <a:ext cx="589017" cy="589018"/>
            </a:xfrm>
            <a:prstGeom prst="ellipse">
              <a:avLst/>
            </a:prstGeom>
            <a:solidFill>
              <a:srgbClr val="0070C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1" name="文本框 20"/>
            <p:cNvSpPr txBox="1"/>
            <p:nvPr/>
          </p:nvSpPr>
          <p:spPr>
            <a:xfrm>
              <a:off x="2443802" y="1839917"/>
              <a:ext cx="496291" cy="553997"/>
            </a:xfrm>
            <a:prstGeom prst="rect">
              <a:avLst/>
            </a:prstGeom>
            <a:noFill/>
          </p:spPr>
          <p:txBody>
            <a:bodyPr wrap="none" rtlCol="0">
              <a:spAutoFit/>
            </a:bodyPr>
            <a:lstStyle/>
            <a:p>
              <a:r>
                <a:rPr lang="en-US" altLang="zh-CN" sz="2100" b="1" dirty="0">
                  <a:solidFill>
                    <a:schemeClr val="bg1"/>
                  </a:solidFill>
                </a:rPr>
                <a:t>01</a:t>
              </a:r>
              <a:endParaRPr lang="zh-CN" altLang="en-US" sz="2100" b="1" dirty="0">
                <a:solidFill>
                  <a:schemeClr val="bg1"/>
                </a:solidFill>
              </a:endParaRPr>
            </a:p>
          </p:txBody>
        </p:sp>
        <p:sp>
          <p:nvSpPr>
            <p:cNvPr id="22" name="KSO_Shape"/>
            <p:cNvSpPr>
              <a:spLocks/>
            </p:cNvSpPr>
            <p:nvPr/>
          </p:nvSpPr>
          <p:spPr bwMode="auto">
            <a:xfrm>
              <a:off x="3516663" y="1840142"/>
              <a:ext cx="267848" cy="535695"/>
            </a:xfrm>
            <a:custGeom>
              <a:avLst/>
              <a:gdLst/>
              <a:ahLst/>
              <a:cxnLst/>
              <a:rect l="0" t="0" r="r" b="b"/>
              <a:pathLst>
                <a:path w="725488" h="1450976">
                  <a:moveTo>
                    <a:pt x="180975" y="543686"/>
                  </a:moveTo>
                  <a:lnTo>
                    <a:pt x="544513" y="543686"/>
                  </a:lnTo>
                  <a:lnTo>
                    <a:pt x="544513" y="785648"/>
                  </a:lnTo>
                  <a:lnTo>
                    <a:pt x="544248" y="794903"/>
                  </a:lnTo>
                  <a:lnTo>
                    <a:pt x="543187" y="804158"/>
                  </a:lnTo>
                  <a:lnTo>
                    <a:pt x="542392" y="813149"/>
                  </a:lnTo>
                  <a:lnTo>
                    <a:pt x="540536" y="822140"/>
                  </a:lnTo>
                  <a:lnTo>
                    <a:pt x="538679" y="830867"/>
                  </a:lnTo>
                  <a:lnTo>
                    <a:pt x="536293" y="839329"/>
                  </a:lnTo>
                  <a:lnTo>
                    <a:pt x="533111" y="847791"/>
                  </a:lnTo>
                  <a:lnTo>
                    <a:pt x="530194" y="856253"/>
                  </a:lnTo>
                  <a:lnTo>
                    <a:pt x="526482" y="864186"/>
                  </a:lnTo>
                  <a:lnTo>
                    <a:pt x="522504" y="871855"/>
                  </a:lnTo>
                  <a:lnTo>
                    <a:pt x="517997" y="879523"/>
                  </a:lnTo>
                  <a:lnTo>
                    <a:pt x="513224" y="886928"/>
                  </a:lnTo>
                  <a:lnTo>
                    <a:pt x="508186" y="893803"/>
                  </a:lnTo>
                  <a:lnTo>
                    <a:pt x="502882" y="900943"/>
                  </a:lnTo>
                  <a:lnTo>
                    <a:pt x="497049" y="907290"/>
                  </a:lnTo>
                  <a:lnTo>
                    <a:pt x="490950" y="913636"/>
                  </a:lnTo>
                  <a:lnTo>
                    <a:pt x="484851" y="919718"/>
                  </a:lnTo>
                  <a:lnTo>
                    <a:pt x="478222" y="925271"/>
                  </a:lnTo>
                  <a:lnTo>
                    <a:pt x="471328" y="930825"/>
                  </a:lnTo>
                  <a:lnTo>
                    <a:pt x="464169" y="935849"/>
                  </a:lnTo>
                  <a:lnTo>
                    <a:pt x="456744" y="940609"/>
                  </a:lnTo>
                  <a:lnTo>
                    <a:pt x="449054" y="944840"/>
                  </a:lnTo>
                  <a:lnTo>
                    <a:pt x="441630" y="949071"/>
                  </a:lnTo>
                  <a:lnTo>
                    <a:pt x="433145" y="952773"/>
                  </a:lnTo>
                  <a:lnTo>
                    <a:pt x="424925" y="955682"/>
                  </a:lnTo>
                  <a:lnTo>
                    <a:pt x="416705" y="958855"/>
                  </a:lnTo>
                  <a:lnTo>
                    <a:pt x="407954" y="961235"/>
                  </a:lnTo>
                  <a:lnTo>
                    <a:pt x="399204" y="963086"/>
                  </a:lnTo>
                  <a:lnTo>
                    <a:pt x="390188" y="964673"/>
                  </a:lnTo>
                  <a:lnTo>
                    <a:pt x="380908" y="965730"/>
                  </a:lnTo>
                  <a:lnTo>
                    <a:pt x="371892" y="966788"/>
                  </a:lnTo>
                  <a:lnTo>
                    <a:pt x="362612" y="966788"/>
                  </a:lnTo>
                  <a:lnTo>
                    <a:pt x="353331" y="966788"/>
                  </a:lnTo>
                  <a:lnTo>
                    <a:pt x="344050" y="965730"/>
                  </a:lnTo>
                  <a:lnTo>
                    <a:pt x="334770" y="964673"/>
                  </a:lnTo>
                  <a:lnTo>
                    <a:pt x="326019" y="963086"/>
                  </a:lnTo>
                  <a:lnTo>
                    <a:pt x="317269" y="961235"/>
                  </a:lnTo>
                  <a:lnTo>
                    <a:pt x="308518" y="958855"/>
                  </a:lnTo>
                  <a:lnTo>
                    <a:pt x="300033" y="955682"/>
                  </a:lnTo>
                  <a:lnTo>
                    <a:pt x="291813" y="952773"/>
                  </a:lnTo>
                  <a:lnTo>
                    <a:pt x="283858" y="949071"/>
                  </a:lnTo>
                  <a:lnTo>
                    <a:pt x="275903" y="944840"/>
                  </a:lnTo>
                  <a:lnTo>
                    <a:pt x="268214" y="940609"/>
                  </a:lnTo>
                  <a:lnTo>
                    <a:pt x="261054" y="935849"/>
                  </a:lnTo>
                  <a:lnTo>
                    <a:pt x="253895" y="930825"/>
                  </a:lnTo>
                  <a:lnTo>
                    <a:pt x="247001" y="925271"/>
                  </a:lnTo>
                  <a:lnTo>
                    <a:pt x="240372" y="919718"/>
                  </a:lnTo>
                  <a:lnTo>
                    <a:pt x="234008" y="913636"/>
                  </a:lnTo>
                  <a:lnTo>
                    <a:pt x="228174" y="907290"/>
                  </a:lnTo>
                  <a:lnTo>
                    <a:pt x="222341" y="900943"/>
                  </a:lnTo>
                  <a:lnTo>
                    <a:pt x="217037" y="893803"/>
                  </a:lnTo>
                  <a:lnTo>
                    <a:pt x="211999" y="886928"/>
                  </a:lnTo>
                  <a:lnTo>
                    <a:pt x="207226" y="879523"/>
                  </a:lnTo>
                  <a:lnTo>
                    <a:pt x="202984" y="871855"/>
                  </a:lnTo>
                  <a:lnTo>
                    <a:pt x="199006" y="864186"/>
                  </a:lnTo>
                  <a:lnTo>
                    <a:pt x="195294" y="856253"/>
                  </a:lnTo>
                  <a:lnTo>
                    <a:pt x="191847" y="847791"/>
                  </a:lnTo>
                  <a:lnTo>
                    <a:pt x="189195" y="839329"/>
                  </a:lnTo>
                  <a:lnTo>
                    <a:pt x="186809" y="830867"/>
                  </a:lnTo>
                  <a:lnTo>
                    <a:pt x="184422" y="822140"/>
                  </a:lnTo>
                  <a:lnTo>
                    <a:pt x="183097" y="813149"/>
                  </a:lnTo>
                  <a:lnTo>
                    <a:pt x="181771" y="804158"/>
                  </a:lnTo>
                  <a:lnTo>
                    <a:pt x="181240" y="794903"/>
                  </a:lnTo>
                  <a:lnTo>
                    <a:pt x="180975" y="785648"/>
                  </a:lnTo>
                  <a:lnTo>
                    <a:pt x="180975" y="543686"/>
                  </a:lnTo>
                  <a:close/>
                  <a:moveTo>
                    <a:pt x="60589" y="484188"/>
                  </a:moveTo>
                  <a:lnTo>
                    <a:pt x="66675" y="484453"/>
                  </a:lnTo>
                  <a:lnTo>
                    <a:pt x="72760" y="485510"/>
                  </a:lnTo>
                  <a:lnTo>
                    <a:pt x="78581" y="487096"/>
                  </a:lnTo>
                  <a:lnTo>
                    <a:pt x="84137" y="488947"/>
                  </a:lnTo>
                  <a:lnTo>
                    <a:pt x="89429" y="491591"/>
                  </a:lnTo>
                  <a:lnTo>
                    <a:pt x="94191" y="494499"/>
                  </a:lnTo>
                  <a:lnTo>
                    <a:pt x="99219" y="497935"/>
                  </a:lnTo>
                  <a:lnTo>
                    <a:pt x="103452" y="501901"/>
                  </a:lnTo>
                  <a:lnTo>
                    <a:pt x="107421" y="506131"/>
                  </a:lnTo>
                  <a:lnTo>
                    <a:pt x="110596" y="510889"/>
                  </a:lnTo>
                  <a:lnTo>
                    <a:pt x="113771" y="515912"/>
                  </a:lnTo>
                  <a:lnTo>
                    <a:pt x="116152" y="521200"/>
                  </a:lnTo>
                  <a:lnTo>
                    <a:pt x="118269" y="526487"/>
                  </a:lnTo>
                  <a:lnTo>
                    <a:pt x="119856" y="532303"/>
                  </a:lnTo>
                  <a:lnTo>
                    <a:pt x="120650" y="538383"/>
                  </a:lnTo>
                  <a:lnTo>
                    <a:pt x="121179" y="544464"/>
                  </a:lnTo>
                  <a:lnTo>
                    <a:pt x="121179" y="786095"/>
                  </a:lnTo>
                  <a:lnTo>
                    <a:pt x="121179" y="793233"/>
                  </a:lnTo>
                  <a:lnTo>
                    <a:pt x="121973" y="803807"/>
                  </a:lnTo>
                  <a:lnTo>
                    <a:pt x="123560" y="817554"/>
                  </a:lnTo>
                  <a:lnTo>
                    <a:pt x="124619" y="825750"/>
                  </a:lnTo>
                  <a:lnTo>
                    <a:pt x="126206" y="834209"/>
                  </a:lnTo>
                  <a:lnTo>
                    <a:pt x="128058" y="843462"/>
                  </a:lnTo>
                  <a:lnTo>
                    <a:pt x="130175" y="853244"/>
                  </a:lnTo>
                  <a:lnTo>
                    <a:pt x="132821" y="863290"/>
                  </a:lnTo>
                  <a:lnTo>
                    <a:pt x="136260" y="873600"/>
                  </a:lnTo>
                  <a:lnTo>
                    <a:pt x="139964" y="883910"/>
                  </a:lnTo>
                  <a:lnTo>
                    <a:pt x="144198" y="894485"/>
                  </a:lnTo>
                  <a:lnTo>
                    <a:pt x="149225" y="905588"/>
                  </a:lnTo>
                  <a:lnTo>
                    <a:pt x="154517" y="916163"/>
                  </a:lnTo>
                  <a:lnTo>
                    <a:pt x="160867" y="927002"/>
                  </a:lnTo>
                  <a:lnTo>
                    <a:pt x="164306" y="932289"/>
                  </a:lnTo>
                  <a:lnTo>
                    <a:pt x="167746" y="937577"/>
                  </a:lnTo>
                  <a:lnTo>
                    <a:pt x="171714" y="942864"/>
                  </a:lnTo>
                  <a:lnTo>
                    <a:pt x="175683" y="947887"/>
                  </a:lnTo>
                  <a:lnTo>
                    <a:pt x="179652" y="953174"/>
                  </a:lnTo>
                  <a:lnTo>
                    <a:pt x="184150" y="957933"/>
                  </a:lnTo>
                  <a:lnTo>
                    <a:pt x="188384" y="962956"/>
                  </a:lnTo>
                  <a:lnTo>
                    <a:pt x="193411" y="967714"/>
                  </a:lnTo>
                  <a:lnTo>
                    <a:pt x="198438" y="972209"/>
                  </a:lnTo>
                  <a:lnTo>
                    <a:pt x="203730" y="976967"/>
                  </a:lnTo>
                  <a:lnTo>
                    <a:pt x="209286" y="981197"/>
                  </a:lnTo>
                  <a:lnTo>
                    <a:pt x="214577" y="985427"/>
                  </a:lnTo>
                  <a:lnTo>
                    <a:pt x="220663" y="989657"/>
                  </a:lnTo>
                  <a:lnTo>
                    <a:pt x="226748" y="993622"/>
                  </a:lnTo>
                  <a:lnTo>
                    <a:pt x="233363" y="997323"/>
                  </a:lnTo>
                  <a:lnTo>
                    <a:pt x="239977" y="1001025"/>
                  </a:lnTo>
                  <a:lnTo>
                    <a:pt x="246857" y="1004461"/>
                  </a:lnTo>
                  <a:lnTo>
                    <a:pt x="254000" y="1007634"/>
                  </a:lnTo>
                  <a:lnTo>
                    <a:pt x="261673" y="1010542"/>
                  </a:lnTo>
                  <a:lnTo>
                    <a:pt x="269346" y="1013714"/>
                  </a:lnTo>
                  <a:lnTo>
                    <a:pt x="277019" y="1016093"/>
                  </a:lnTo>
                  <a:lnTo>
                    <a:pt x="285750" y="1018473"/>
                  </a:lnTo>
                  <a:lnTo>
                    <a:pt x="294217" y="1020852"/>
                  </a:lnTo>
                  <a:lnTo>
                    <a:pt x="302948" y="1022438"/>
                  </a:lnTo>
                  <a:lnTo>
                    <a:pt x="312209" y="1024024"/>
                  </a:lnTo>
                  <a:lnTo>
                    <a:pt x="321734" y="1025611"/>
                  </a:lnTo>
                  <a:lnTo>
                    <a:pt x="331523" y="1026404"/>
                  </a:lnTo>
                  <a:lnTo>
                    <a:pt x="341842" y="1027461"/>
                  </a:lnTo>
                  <a:lnTo>
                    <a:pt x="352161" y="1027726"/>
                  </a:lnTo>
                  <a:lnTo>
                    <a:pt x="362744" y="1027990"/>
                  </a:lnTo>
                  <a:lnTo>
                    <a:pt x="373857" y="1027726"/>
                  </a:lnTo>
                  <a:lnTo>
                    <a:pt x="384440" y="1027197"/>
                  </a:lnTo>
                  <a:lnTo>
                    <a:pt x="394759" y="1026404"/>
                  </a:lnTo>
                  <a:lnTo>
                    <a:pt x="404813" y="1025346"/>
                  </a:lnTo>
                  <a:lnTo>
                    <a:pt x="414602" y="1023760"/>
                  </a:lnTo>
                  <a:lnTo>
                    <a:pt x="424127" y="1022174"/>
                  </a:lnTo>
                  <a:lnTo>
                    <a:pt x="432859" y="1020059"/>
                  </a:lnTo>
                  <a:lnTo>
                    <a:pt x="441854" y="1017944"/>
                  </a:lnTo>
                  <a:lnTo>
                    <a:pt x="450321" y="1015565"/>
                  </a:lnTo>
                  <a:lnTo>
                    <a:pt x="458523" y="1012921"/>
                  </a:lnTo>
                  <a:lnTo>
                    <a:pt x="466196" y="1009749"/>
                  </a:lnTo>
                  <a:lnTo>
                    <a:pt x="473869" y="1006312"/>
                  </a:lnTo>
                  <a:lnTo>
                    <a:pt x="481013" y="1003140"/>
                  </a:lnTo>
                  <a:lnTo>
                    <a:pt x="488157" y="999438"/>
                  </a:lnTo>
                  <a:lnTo>
                    <a:pt x="494771" y="995473"/>
                  </a:lnTo>
                  <a:lnTo>
                    <a:pt x="501386" y="991507"/>
                  </a:lnTo>
                  <a:lnTo>
                    <a:pt x="507736" y="987278"/>
                  </a:lnTo>
                  <a:lnTo>
                    <a:pt x="513821" y="983048"/>
                  </a:lnTo>
                  <a:lnTo>
                    <a:pt x="519113" y="978289"/>
                  </a:lnTo>
                  <a:lnTo>
                    <a:pt x="524669" y="973795"/>
                  </a:lnTo>
                  <a:lnTo>
                    <a:pt x="530225" y="969036"/>
                  </a:lnTo>
                  <a:lnTo>
                    <a:pt x="534988" y="964013"/>
                  </a:lnTo>
                  <a:lnTo>
                    <a:pt x="540015" y="959255"/>
                  </a:lnTo>
                  <a:lnTo>
                    <a:pt x="544248" y="953967"/>
                  </a:lnTo>
                  <a:lnTo>
                    <a:pt x="548746" y="948944"/>
                  </a:lnTo>
                  <a:lnTo>
                    <a:pt x="552715" y="943657"/>
                  </a:lnTo>
                  <a:lnTo>
                    <a:pt x="556684" y="938105"/>
                  </a:lnTo>
                  <a:lnTo>
                    <a:pt x="560388" y="932554"/>
                  </a:lnTo>
                  <a:lnTo>
                    <a:pt x="564092" y="927266"/>
                  </a:lnTo>
                  <a:lnTo>
                    <a:pt x="567267" y="921715"/>
                  </a:lnTo>
                  <a:lnTo>
                    <a:pt x="573352" y="910876"/>
                  </a:lnTo>
                  <a:lnTo>
                    <a:pt x="578644" y="899772"/>
                  </a:lnTo>
                  <a:lnTo>
                    <a:pt x="583407" y="888404"/>
                  </a:lnTo>
                  <a:lnTo>
                    <a:pt x="587375" y="877830"/>
                  </a:lnTo>
                  <a:lnTo>
                    <a:pt x="591080" y="867255"/>
                  </a:lnTo>
                  <a:lnTo>
                    <a:pt x="594255" y="856416"/>
                  </a:lnTo>
                  <a:lnTo>
                    <a:pt x="596636" y="846899"/>
                  </a:lnTo>
                  <a:lnTo>
                    <a:pt x="598752" y="837117"/>
                  </a:lnTo>
                  <a:lnTo>
                    <a:pt x="600605" y="828129"/>
                  </a:lnTo>
                  <a:lnTo>
                    <a:pt x="601928" y="819934"/>
                  </a:lnTo>
                  <a:lnTo>
                    <a:pt x="602721" y="812267"/>
                  </a:lnTo>
                  <a:lnTo>
                    <a:pt x="604044" y="799577"/>
                  </a:lnTo>
                  <a:lnTo>
                    <a:pt x="604573" y="790853"/>
                  </a:lnTo>
                  <a:lnTo>
                    <a:pt x="604573" y="786095"/>
                  </a:lnTo>
                  <a:lnTo>
                    <a:pt x="604573" y="544464"/>
                  </a:lnTo>
                  <a:lnTo>
                    <a:pt x="604838" y="538383"/>
                  </a:lnTo>
                  <a:lnTo>
                    <a:pt x="605896" y="532303"/>
                  </a:lnTo>
                  <a:lnTo>
                    <a:pt x="607219" y="526487"/>
                  </a:lnTo>
                  <a:lnTo>
                    <a:pt x="609336" y="521200"/>
                  </a:lnTo>
                  <a:lnTo>
                    <a:pt x="611982" y="515912"/>
                  </a:lnTo>
                  <a:lnTo>
                    <a:pt x="614892" y="510889"/>
                  </a:lnTo>
                  <a:lnTo>
                    <a:pt x="618332" y="506131"/>
                  </a:lnTo>
                  <a:lnTo>
                    <a:pt x="622300" y="501901"/>
                  </a:lnTo>
                  <a:lnTo>
                    <a:pt x="626534" y="497935"/>
                  </a:lnTo>
                  <a:lnTo>
                    <a:pt x="631296" y="494499"/>
                  </a:lnTo>
                  <a:lnTo>
                    <a:pt x="636323" y="491591"/>
                  </a:lnTo>
                  <a:lnTo>
                    <a:pt x="641350" y="488947"/>
                  </a:lnTo>
                  <a:lnTo>
                    <a:pt x="646907" y="487096"/>
                  </a:lnTo>
                  <a:lnTo>
                    <a:pt x="652992" y="485510"/>
                  </a:lnTo>
                  <a:lnTo>
                    <a:pt x="658813" y="484453"/>
                  </a:lnTo>
                  <a:lnTo>
                    <a:pt x="664898" y="484188"/>
                  </a:lnTo>
                  <a:lnTo>
                    <a:pt x="671248" y="484453"/>
                  </a:lnTo>
                  <a:lnTo>
                    <a:pt x="677069" y="485510"/>
                  </a:lnTo>
                  <a:lnTo>
                    <a:pt x="682890" y="487096"/>
                  </a:lnTo>
                  <a:lnTo>
                    <a:pt x="688711" y="488947"/>
                  </a:lnTo>
                  <a:lnTo>
                    <a:pt x="694003" y="491591"/>
                  </a:lnTo>
                  <a:lnTo>
                    <a:pt x="698765" y="494499"/>
                  </a:lnTo>
                  <a:lnTo>
                    <a:pt x="703528" y="497935"/>
                  </a:lnTo>
                  <a:lnTo>
                    <a:pt x="708026" y="501901"/>
                  </a:lnTo>
                  <a:lnTo>
                    <a:pt x="711994" y="506131"/>
                  </a:lnTo>
                  <a:lnTo>
                    <a:pt x="715169" y="510889"/>
                  </a:lnTo>
                  <a:lnTo>
                    <a:pt x="718344" y="515912"/>
                  </a:lnTo>
                  <a:lnTo>
                    <a:pt x="720726" y="521200"/>
                  </a:lnTo>
                  <a:lnTo>
                    <a:pt x="722842" y="526487"/>
                  </a:lnTo>
                  <a:lnTo>
                    <a:pt x="724430" y="532303"/>
                  </a:lnTo>
                  <a:lnTo>
                    <a:pt x="725223" y="538383"/>
                  </a:lnTo>
                  <a:lnTo>
                    <a:pt x="725488" y="544464"/>
                  </a:lnTo>
                  <a:lnTo>
                    <a:pt x="725488" y="786095"/>
                  </a:lnTo>
                  <a:lnTo>
                    <a:pt x="725223" y="797462"/>
                  </a:lnTo>
                  <a:lnTo>
                    <a:pt x="724694" y="809095"/>
                  </a:lnTo>
                  <a:lnTo>
                    <a:pt x="723636" y="821255"/>
                  </a:lnTo>
                  <a:lnTo>
                    <a:pt x="722313" y="833681"/>
                  </a:lnTo>
                  <a:lnTo>
                    <a:pt x="720461" y="846370"/>
                  </a:lnTo>
                  <a:lnTo>
                    <a:pt x="718080" y="859853"/>
                  </a:lnTo>
                  <a:lnTo>
                    <a:pt x="714905" y="873336"/>
                  </a:lnTo>
                  <a:lnTo>
                    <a:pt x="711465" y="886554"/>
                  </a:lnTo>
                  <a:lnTo>
                    <a:pt x="707496" y="900830"/>
                  </a:lnTo>
                  <a:lnTo>
                    <a:pt x="702998" y="914312"/>
                  </a:lnTo>
                  <a:lnTo>
                    <a:pt x="698236" y="928324"/>
                  </a:lnTo>
                  <a:lnTo>
                    <a:pt x="692415" y="942335"/>
                  </a:lnTo>
                  <a:lnTo>
                    <a:pt x="686065" y="956347"/>
                  </a:lnTo>
                  <a:lnTo>
                    <a:pt x="679186" y="970094"/>
                  </a:lnTo>
                  <a:lnTo>
                    <a:pt x="671513" y="983841"/>
                  </a:lnTo>
                  <a:lnTo>
                    <a:pt x="663311" y="997323"/>
                  </a:lnTo>
                  <a:lnTo>
                    <a:pt x="658813" y="1003933"/>
                  </a:lnTo>
                  <a:lnTo>
                    <a:pt x="654315" y="1010542"/>
                  </a:lnTo>
                  <a:lnTo>
                    <a:pt x="649552" y="1017151"/>
                  </a:lnTo>
                  <a:lnTo>
                    <a:pt x="644525" y="1023496"/>
                  </a:lnTo>
                  <a:lnTo>
                    <a:pt x="639498" y="1029841"/>
                  </a:lnTo>
                  <a:lnTo>
                    <a:pt x="634207" y="1035921"/>
                  </a:lnTo>
                  <a:lnTo>
                    <a:pt x="628650" y="1042001"/>
                  </a:lnTo>
                  <a:lnTo>
                    <a:pt x="623094" y="1048082"/>
                  </a:lnTo>
                  <a:lnTo>
                    <a:pt x="617009" y="1054162"/>
                  </a:lnTo>
                  <a:lnTo>
                    <a:pt x="610923" y="1059978"/>
                  </a:lnTo>
                  <a:lnTo>
                    <a:pt x="604838" y="1065530"/>
                  </a:lnTo>
                  <a:lnTo>
                    <a:pt x="598488" y="1071082"/>
                  </a:lnTo>
                  <a:lnTo>
                    <a:pt x="591873" y="1076369"/>
                  </a:lnTo>
                  <a:lnTo>
                    <a:pt x="584730" y="1081656"/>
                  </a:lnTo>
                  <a:lnTo>
                    <a:pt x="577850" y="1086944"/>
                  </a:lnTo>
                  <a:lnTo>
                    <a:pt x="570442" y="1091702"/>
                  </a:lnTo>
                  <a:lnTo>
                    <a:pt x="563034" y="1096461"/>
                  </a:lnTo>
                  <a:lnTo>
                    <a:pt x="555096" y="1101219"/>
                  </a:lnTo>
                  <a:lnTo>
                    <a:pt x="547159" y="1105714"/>
                  </a:lnTo>
                  <a:lnTo>
                    <a:pt x="538957" y="1109944"/>
                  </a:lnTo>
                  <a:lnTo>
                    <a:pt x="530755" y="1113909"/>
                  </a:lnTo>
                  <a:lnTo>
                    <a:pt x="522288" y="1117875"/>
                  </a:lnTo>
                  <a:lnTo>
                    <a:pt x="513292" y="1121576"/>
                  </a:lnTo>
                  <a:lnTo>
                    <a:pt x="504296" y="1125277"/>
                  </a:lnTo>
                  <a:lnTo>
                    <a:pt x="495036" y="1128185"/>
                  </a:lnTo>
                  <a:lnTo>
                    <a:pt x="485246" y="1131357"/>
                  </a:lnTo>
                  <a:lnTo>
                    <a:pt x="475721" y="1134001"/>
                  </a:lnTo>
                  <a:lnTo>
                    <a:pt x="465932" y="1136909"/>
                  </a:lnTo>
                  <a:lnTo>
                    <a:pt x="455613" y="1139288"/>
                  </a:lnTo>
                  <a:lnTo>
                    <a:pt x="445029" y="1141139"/>
                  </a:lnTo>
                  <a:lnTo>
                    <a:pt x="434182" y="1142989"/>
                  </a:lnTo>
                  <a:lnTo>
                    <a:pt x="423069" y="1144840"/>
                  </a:lnTo>
                  <a:lnTo>
                    <a:pt x="423069" y="1329896"/>
                  </a:lnTo>
                  <a:lnTo>
                    <a:pt x="664898" y="1329896"/>
                  </a:lnTo>
                  <a:lnTo>
                    <a:pt x="671248" y="1330161"/>
                  </a:lnTo>
                  <a:lnTo>
                    <a:pt x="677069" y="1331218"/>
                  </a:lnTo>
                  <a:lnTo>
                    <a:pt x="682890" y="1332540"/>
                  </a:lnTo>
                  <a:lnTo>
                    <a:pt x="688711" y="1334919"/>
                  </a:lnTo>
                  <a:lnTo>
                    <a:pt x="694003" y="1337299"/>
                  </a:lnTo>
                  <a:lnTo>
                    <a:pt x="698765" y="1340207"/>
                  </a:lnTo>
                  <a:lnTo>
                    <a:pt x="703528" y="1343643"/>
                  </a:lnTo>
                  <a:lnTo>
                    <a:pt x="708026" y="1347609"/>
                  </a:lnTo>
                  <a:lnTo>
                    <a:pt x="711994" y="1351839"/>
                  </a:lnTo>
                  <a:lnTo>
                    <a:pt x="715169" y="1356862"/>
                  </a:lnTo>
                  <a:lnTo>
                    <a:pt x="718344" y="1361620"/>
                  </a:lnTo>
                  <a:lnTo>
                    <a:pt x="720726" y="1366908"/>
                  </a:lnTo>
                  <a:lnTo>
                    <a:pt x="722842" y="1372195"/>
                  </a:lnTo>
                  <a:lnTo>
                    <a:pt x="724430" y="1378011"/>
                  </a:lnTo>
                  <a:lnTo>
                    <a:pt x="725223" y="1384092"/>
                  </a:lnTo>
                  <a:lnTo>
                    <a:pt x="725488" y="1390172"/>
                  </a:lnTo>
                  <a:lnTo>
                    <a:pt x="725223" y="1396517"/>
                  </a:lnTo>
                  <a:lnTo>
                    <a:pt x="724430" y="1402333"/>
                  </a:lnTo>
                  <a:lnTo>
                    <a:pt x="722842" y="1408149"/>
                  </a:lnTo>
                  <a:lnTo>
                    <a:pt x="720726" y="1413965"/>
                  </a:lnTo>
                  <a:lnTo>
                    <a:pt x="718344" y="1419252"/>
                  </a:lnTo>
                  <a:lnTo>
                    <a:pt x="715169" y="1424011"/>
                  </a:lnTo>
                  <a:lnTo>
                    <a:pt x="711994" y="1429034"/>
                  </a:lnTo>
                  <a:lnTo>
                    <a:pt x="708026" y="1433264"/>
                  </a:lnTo>
                  <a:lnTo>
                    <a:pt x="703528" y="1436965"/>
                  </a:lnTo>
                  <a:lnTo>
                    <a:pt x="698765" y="1440402"/>
                  </a:lnTo>
                  <a:lnTo>
                    <a:pt x="694003" y="1443574"/>
                  </a:lnTo>
                  <a:lnTo>
                    <a:pt x="688711" y="1445953"/>
                  </a:lnTo>
                  <a:lnTo>
                    <a:pt x="682890" y="1448068"/>
                  </a:lnTo>
                  <a:lnTo>
                    <a:pt x="677069" y="1449654"/>
                  </a:lnTo>
                  <a:lnTo>
                    <a:pt x="671248" y="1450447"/>
                  </a:lnTo>
                  <a:lnTo>
                    <a:pt x="664898" y="1450976"/>
                  </a:lnTo>
                  <a:lnTo>
                    <a:pt x="60589" y="1450976"/>
                  </a:lnTo>
                  <a:lnTo>
                    <a:pt x="54239" y="1450447"/>
                  </a:lnTo>
                  <a:lnTo>
                    <a:pt x="48419" y="1449654"/>
                  </a:lnTo>
                  <a:lnTo>
                    <a:pt x="42598" y="1448068"/>
                  </a:lnTo>
                  <a:lnTo>
                    <a:pt x="37041" y="1445953"/>
                  </a:lnTo>
                  <a:lnTo>
                    <a:pt x="31750" y="1443574"/>
                  </a:lnTo>
                  <a:lnTo>
                    <a:pt x="26723" y="1440402"/>
                  </a:lnTo>
                  <a:lnTo>
                    <a:pt x="21960" y="1436965"/>
                  </a:lnTo>
                  <a:lnTo>
                    <a:pt x="17727" y="1433264"/>
                  </a:lnTo>
                  <a:lnTo>
                    <a:pt x="13758" y="1429034"/>
                  </a:lnTo>
                  <a:lnTo>
                    <a:pt x="10319" y="1424011"/>
                  </a:lnTo>
                  <a:lnTo>
                    <a:pt x="7408" y="1419252"/>
                  </a:lnTo>
                  <a:lnTo>
                    <a:pt x="5027" y="1413965"/>
                  </a:lnTo>
                  <a:lnTo>
                    <a:pt x="2646" y="1408149"/>
                  </a:lnTo>
                  <a:lnTo>
                    <a:pt x="1323" y="1402333"/>
                  </a:lnTo>
                  <a:lnTo>
                    <a:pt x="264" y="1396517"/>
                  </a:lnTo>
                  <a:lnTo>
                    <a:pt x="0" y="1390172"/>
                  </a:lnTo>
                  <a:lnTo>
                    <a:pt x="264" y="1384092"/>
                  </a:lnTo>
                  <a:lnTo>
                    <a:pt x="1323" y="1378011"/>
                  </a:lnTo>
                  <a:lnTo>
                    <a:pt x="2646" y="1372195"/>
                  </a:lnTo>
                  <a:lnTo>
                    <a:pt x="5027" y="1366908"/>
                  </a:lnTo>
                  <a:lnTo>
                    <a:pt x="7408" y="1361620"/>
                  </a:lnTo>
                  <a:lnTo>
                    <a:pt x="10319" y="1356862"/>
                  </a:lnTo>
                  <a:lnTo>
                    <a:pt x="13758" y="1351839"/>
                  </a:lnTo>
                  <a:lnTo>
                    <a:pt x="17727" y="1347609"/>
                  </a:lnTo>
                  <a:lnTo>
                    <a:pt x="21960" y="1343643"/>
                  </a:lnTo>
                  <a:lnTo>
                    <a:pt x="26723" y="1340207"/>
                  </a:lnTo>
                  <a:lnTo>
                    <a:pt x="31750" y="1337299"/>
                  </a:lnTo>
                  <a:lnTo>
                    <a:pt x="37041" y="1334919"/>
                  </a:lnTo>
                  <a:lnTo>
                    <a:pt x="42598" y="1332540"/>
                  </a:lnTo>
                  <a:lnTo>
                    <a:pt x="48419" y="1331218"/>
                  </a:lnTo>
                  <a:lnTo>
                    <a:pt x="54239" y="1330161"/>
                  </a:lnTo>
                  <a:lnTo>
                    <a:pt x="60589" y="1329896"/>
                  </a:lnTo>
                  <a:lnTo>
                    <a:pt x="302419" y="1329896"/>
                  </a:lnTo>
                  <a:lnTo>
                    <a:pt x="302419" y="1144840"/>
                  </a:lnTo>
                  <a:lnTo>
                    <a:pt x="291571" y="1142989"/>
                  </a:lnTo>
                  <a:lnTo>
                    <a:pt x="280459" y="1141139"/>
                  </a:lnTo>
                  <a:lnTo>
                    <a:pt x="270140" y="1139288"/>
                  </a:lnTo>
                  <a:lnTo>
                    <a:pt x="259821" y="1136909"/>
                  </a:lnTo>
                  <a:lnTo>
                    <a:pt x="250032" y="1134001"/>
                  </a:lnTo>
                  <a:lnTo>
                    <a:pt x="240242" y="1131357"/>
                  </a:lnTo>
                  <a:lnTo>
                    <a:pt x="230452" y="1128185"/>
                  </a:lnTo>
                  <a:lnTo>
                    <a:pt x="221457" y="1125277"/>
                  </a:lnTo>
                  <a:lnTo>
                    <a:pt x="212196" y="1121576"/>
                  </a:lnTo>
                  <a:lnTo>
                    <a:pt x="203465" y="1117875"/>
                  </a:lnTo>
                  <a:lnTo>
                    <a:pt x="194734" y="1113909"/>
                  </a:lnTo>
                  <a:lnTo>
                    <a:pt x="186532" y="1109944"/>
                  </a:lnTo>
                  <a:lnTo>
                    <a:pt x="178329" y="1105714"/>
                  </a:lnTo>
                  <a:lnTo>
                    <a:pt x="170392" y="1101219"/>
                  </a:lnTo>
                  <a:lnTo>
                    <a:pt x="162454" y="1096461"/>
                  </a:lnTo>
                  <a:lnTo>
                    <a:pt x="155310" y="1091702"/>
                  </a:lnTo>
                  <a:lnTo>
                    <a:pt x="147902" y="1086944"/>
                  </a:lnTo>
                  <a:lnTo>
                    <a:pt x="140758" y="1081656"/>
                  </a:lnTo>
                  <a:lnTo>
                    <a:pt x="133879" y="1076369"/>
                  </a:lnTo>
                  <a:lnTo>
                    <a:pt x="127264" y="1071082"/>
                  </a:lnTo>
                  <a:lnTo>
                    <a:pt x="120650" y="1065530"/>
                  </a:lnTo>
                  <a:lnTo>
                    <a:pt x="114564" y="1059978"/>
                  </a:lnTo>
                  <a:lnTo>
                    <a:pt x="108479" y="1054162"/>
                  </a:lnTo>
                  <a:lnTo>
                    <a:pt x="102394" y="1048082"/>
                  </a:lnTo>
                  <a:lnTo>
                    <a:pt x="97102" y="1042001"/>
                  </a:lnTo>
                  <a:lnTo>
                    <a:pt x="91546" y="1035921"/>
                  </a:lnTo>
                  <a:lnTo>
                    <a:pt x="85989" y="1029841"/>
                  </a:lnTo>
                  <a:lnTo>
                    <a:pt x="81227" y="1023496"/>
                  </a:lnTo>
                  <a:lnTo>
                    <a:pt x="75935" y="1017151"/>
                  </a:lnTo>
                  <a:lnTo>
                    <a:pt x="71437" y="1010542"/>
                  </a:lnTo>
                  <a:lnTo>
                    <a:pt x="66675" y="1003933"/>
                  </a:lnTo>
                  <a:lnTo>
                    <a:pt x="62177" y="997323"/>
                  </a:lnTo>
                  <a:lnTo>
                    <a:pt x="53975" y="983841"/>
                  </a:lnTo>
                  <a:lnTo>
                    <a:pt x="46302" y="970094"/>
                  </a:lnTo>
                  <a:lnTo>
                    <a:pt x="39687" y="956347"/>
                  </a:lnTo>
                  <a:lnTo>
                    <a:pt x="33337" y="942335"/>
                  </a:lnTo>
                  <a:lnTo>
                    <a:pt x="27516" y="928324"/>
                  </a:lnTo>
                  <a:lnTo>
                    <a:pt x="22489" y="914312"/>
                  </a:lnTo>
                  <a:lnTo>
                    <a:pt x="17991" y="900830"/>
                  </a:lnTo>
                  <a:lnTo>
                    <a:pt x="14023" y="886554"/>
                  </a:lnTo>
                  <a:lnTo>
                    <a:pt x="10583" y="873336"/>
                  </a:lnTo>
                  <a:lnTo>
                    <a:pt x="7673" y="859853"/>
                  </a:lnTo>
                  <a:lnTo>
                    <a:pt x="5291" y="846370"/>
                  </a:lnTo>
                  <a:lnTo>
                    <a:pt x="3439" y="833681"/>
                  </a:lnTo>
                  <a:lnTo>
                    <a:pt x="1852" y="821255"/>
                  </a:lnTo>
                  <a:lnTo>
                    <a:pt x="1058" y="809095"/>
                  </a:lnTo>
                  <a:lnTo>
                    <a:pt x="264" y="797462"/>
                  </a:lnTo>
                  <a:lnTo>
                    <a:pt x="0" y="786095"/>
                  </a:lnTo>
                  <a:lnTo>
                    <a:pt x="0" y="544464"/>
                  </a:lnTo>
                  <a:lnTo>
                    <a:pt x="264" y="538383"/>
                  </a:lnTo>
                  <a:lnTo>
                    <a:pt x="1323" y="532303"/>
                  </a:lnTo>
                  <a:lnTo>
                    <a:pt x="2646" y="526487"/>
                  </a:lnTo>
                  <a:lnTo>
                    <a:pt x="5027" y="521200"/>
                  </a:lnTo>
                  <a:lnTo>
                    <a:pt x="7408" y="515912"/>
                  </a:lnTo>
                  <a:lnTo>
                    <a:pt x="10319" y="510889"/>
                  </a:lnTo>
                  <a:lnTo>
                    <a:pt x="13758" y="506131"/>
                  </a:lnTo>
                  <a:lnTo>
                    <a:pt x="17727" y="501901"/>
                  </a:lnTo>
                  <a:lnTo>
                    <a:pt x="21960" y="497935"/>
                  </a:lnTo>
                  <a:lnTo>
                    <a:pt x="26723" y="494499"/>
                  </a:lnTo>
                  <a:lnTo>
                    <a:pt x="31750" y="491591"/>
                  </a:lnTo>
                  <a:lnTo>
                    <a:pt x="37041" y="488947"/>
                  </a:lnTo>
                  <a:lnTo>
                    <a:pt x="42598" y="487096"/>
                  </a:lnTo>
                  <a:lnTo>
                    <a:pt x="48419" y="485510"/>
                  </a:lnTo>
                  <a:lnTo>
                    <a:pt x="54239" y="484453"/>
                  </a:lnTo>
                  <a:lnTo>
                    <a:pt x="60589" y="484188"/>
                  </a:lnTo>
                  <a:close/>
                  <a:moveTo>
                    <a:pt x="362612" y="0"/>
                  </a:moveTo>
                  <a:lnTo>
                    <a:pt x="372158" y="265"/>
                  </a:lnTo>
                  <a:lnTo>
                    <a:pt x="381438" y="1058"/>
                  </a:lnTo>
                  <a:lnTo>
                    <a:pt x="390454" y="2116"/>
                  </a:lnTo>
                  <a:lnTo>
                    <a:pt x="399204" y="3967"/>
                  </a:lnTo>
                  <a:lnTo>
                    <a:pt x="408219" y="5553"/>
                  </a:lnTo>
                  <a:lnTo>
                    <a:pt x="416705" y="8198"/>
                  </a:lnTo>
                  <a:lnTo>
                    <a:pt x="424925" y="11107"/>
                  </a:lnTo>
                  <a:lnTo>
                    <a:pt x="433145" y="14280"/>
                  </a:lnTo>
                  <a:lnTo>
                    <a:pt x="441630" y="17982"/>
                  </a:lnTo>
                  <a:lnTo>
                    <a:pt x="449054" y="21949"/>
                  </a:lnTo>
                  <a:lnTo>
                    <a:pt x="456744" y="26444"/>
                  </a:lnTo>
                  <a:lnTo>
                    <a:pt x="464169" y="30939"/>
                  </a:lnTo>
                  <a:lnTo>
                    <a:pt x="471328" y="36228"/>
                  </a:lnTo>
                  <a:lnTo>
                    <a:pt x="478222" y="41253"/>
                  </a:lnTo>
                  <a:lnTo>
                    <a:pt x="484851" y="47070"/>
                  </a:lnTo>
                  <a:lnTo>
                    <a:pt x="490950" y="53152"/>
                  </a:lnTo>
                  <a:lnTo>
                    <a:pt x="497049" y="59234"/>
                  </a:lnTo>
                  <a:lnTo>
                    <a:pt x="502882" y="66110"/>
                  </a:lnTo>
                  <a:lnTo>
                    <a:pt x="508186" y="72721"/>
                  </a:lnTo>
                  <a:lnTo>
                    <a:pt x="513224" y="80125"/>
                  </a:lnTo>
                  <a:lnTo>
                    <a:pt x="517997" y="87265"/>
                  </a:lnTo>
                  <a:lnTo>
                    <a:pt x="522504" y="94934"/>
                  </a:lnTo>
                  <a:lnTo>
                    <a:pt x="526482" y="102602"/>
                  </a:lnTo>
                  <a:lnTo>
                    <a:pt x="530194" y="110800"/>
                  </a:lnTo>
                  <a:lnTo>
                    <a:pt x="533111" y="118998"/>
                  </a:lnTo>
                  <a:lnTo>
                    <a:pt x="536293" y="127195"/>
                  </a:lnTo>
                  <a:lnTo>
                    <a:pt x="538679" y="136186"/>
                  </a:lnTo>
                  <a:lnTo>
                    <a:pt x="540536" y="144648"/>
                  </a:lnTo>
                  <a:lnTo>
                    <a:pt x="542392" y="153903"/>
                  </a:lnTo>
                  <a:lnTo>
                    <a:pt x="543187" y="162630"/>
                  </a:lnTo>
                  <a:lnTo>
                    <a:pt x="544248" y="172150"/>
                  </a:lnTo>
                  <a:lnTo>
                    <a:pt x="544513" y="181141"/>
                  </a:lnTo>
                  <a:lnTo>
                    <a:pt x="544513" y="483394"/>
                  </a:lnTo>
                  <a:lnTo>
                    <a:pt x="180975" y="483394"/>
                  </a:lnTo>
                  <a:lnTo>
                    <a:pt x="180975" y="181141"/>
                  </a:lnTo>
                  <a:lnTo>
                    <a:pt x="181240" y="172150"/>
                  </a:lnTo>
                  <a:lnTo>
                    <a:pt x="181771" y="162630"/>
                  </a:lnTo>
                  <a:lnTo>
                    <a:pt x="183097" y="153903"/>
                  </a:lnTo>
                  <a:lnTo>
                    <a:pt x="184422" y="144648"/>
                  </a:lnTo>
                  <a:lnTo>
                    <a:pt x="186809" y="136186"/>
                  </a:lnTo>
                  <a:lnTo>
                    <a:pt x="189195" y="127195"/>
                  </a:lnTo>
                  <a:lnTo>
                    <a:pt x="191847" y="118998"/>
                  </a:lnTo>
                  <a:lnTo>
                    <a:pt x="195294" y="110800"/>
                  </a:lnTo>
                  <a:lnTo>
                    <a:pt x="199006" y="102602"/>
                  </a:lnTo>
                  <a:lnTo>
                    <a:pt x="202984" y="94934"/>
                  </a:lnTo>
                  <a:lnTo>
                    <a:pt x="207226" y="87265"/>
                  </a:lnTo>
                  <a:lnTo>
                    <a:pt x="211999" y="80125"/>
                  </a:lnTo>
                  <a:lnTo>
                    <a:pt x="217037" y="72721"/>
                  </a:lnTo>
                  <a:lnTo>
                    <a:pt x="222341" y="66110"/>
                  </a:lnTo>
                  <a:lnTo>
                    <a:pt x="228174" y="59234"/>
                  </a:lnTo>
                  <a:lnTo>
                    <a:pt x="234008" y="53152"/>
                  </a:lnTo>
                  <a:lnTo>
                    <a:pt x="240372" y="47070"/>
                  </a:lnTo>
                  <a:lnTo>
                    <a:pt x="247266" y="41253"/>
                  </a:lnTo>
                  <a:lnTo>
                    <a:pt x="253895" y="36228"/>
                  </a:lnTo>
                  <a:lnTo>
                    <a:pt x="261054" y="30939"/>
                  </a:lnTo>
                  <a:lnTo>
                    <a:pt x="268479" y="26444"/>
                  </a:lnTo>
                  <a:lnTo>
                    <a:pt x="275903" y="21949"/>
                  </a:lnTo>
                  <a:lnTo>
                    <a:pt x="283858" y="17982"/>
                  </a:lnTo>
                  <a:lnTo>
                    <a:pt x="291813" y="14280"/>
                  </a:lnTo>
                  <a:lnTo>
                    <a:pt x="300033" y="11107"/>
                  </a:lnTo>
                  <a:lnTo>
                    <a:pt x="308518" y="8198"/>
                  </a:lnTo>
                  <a:lnTo>
                    <a:pt x="317269" y="5553"/>
                  </a:lnTo>
                  <a:lnTo>
                    <a:pt x="326019" y="3967"/>
                  </a:lnTo>
                  <a:lnTo>
                    <a:pt x="334770" y="2116"/>
                  </a:lnTo>
                  <a:lnTo>
                    <a:pt x="344050" y="1058"/>
                  </a:lnTo>
                  <a:lnTo>
                    <a:pt x="353331" y="265"/>
                  </a:lnTo>
                  <a:lnTo>
                    <a:pt x="362612" y="0"/>
                  </a:lnTo>
                  <a:close/>
                </a:path>
              </a:pathLst>
            </a:custGeom>
            <a:solidFill>
              <a:schemeClr val="bg1"/>
            </a:solidFill>
            <a:ln>
              <a:noFill/>
            </a:ln>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1013">
                <a:solidFill>
                  <a:srgbClr val="FFFFFF"/>
                </a:solidFill>
              </a:endParaRPr>
            </a:p>
          </p:txBody>
        </p:sp>
      </p:grpSp>
      <p:grpSp>
        <p:nvGrpSpPr>
          <p:cNvPr id="23" name="组合 22"/>
          <p:cNvGrpSpPr/>
          <p:nvPr/>
        </p:nvGrpSpPr>
        <p:grpSpPr>
          <a:xfrm>
            <a:off x="5827879" y="3631106"/>
            <a:ext cx="1676148" cy="739107"/>
            <a:chOff x="7770505" y="4841474"/>
            <a:chExt cx="2234864" cy="985476"/>
          </a:xfrm>
        </p:grpSpPr>
        <p:sp>
          <p:nvSpPr>
            <p:cNvPr id="24" name="圆角矩形 23"/>
            <p:cNvSpPr/>
            <p:nvPr/>
          </p:nvSpPr>
          <p:spPr>
            <a:xfrm flipH="1">
              <a:off x="7770505" y="4841474"/>
              <a:ext cx="2234864" cy="985476"/>
            </a:xfrm>
            <a:prstGeom prst="roundRect">
              <a:avLst>
                <a:gd name="adj" fmla="val 50000"/>
              </a:avLst>
            </a:prstGeom>
            <a:gradFill>
              <a:gsLst>
                <a:gs pos="0">
                  <a:srgbClr val="0070C0"/>
                </a:gs>
                <a:gs pos="100000">
                  <a:srgbClr val="00B0F0"/>
                </a:gs>
              </a:gsLst>
              <a:lin ang="5400000" scaled="1"/>
            </a:gradFill>
            <a:ln w="28575" cap="flat">
              <a:gradFill>
                <a:gsLst>
                  <a:gs pos="100000">
                    <a:srgbClr val="0070C0"/>
                  </a:gs>
                  <a:gs pos="0">
                    <a:srgbClr val="00B0F0"/>
                  </a:gs>
                </a:gsLst>
                <a:lin ang="5400000" scaled="1"/>
              </a:gradFill>
              <a:prstDash val="solid"/>
              <a:miter lim="800000"/>
              <a:headEnd/>
              <a:tailEnd/>
            </a:ln>
            <a:effectLst>
              <a:outerShdw blurRad="228600" dist="228600" dir="5400000" algn="t" rotWithShape="0">
                <a:schemeClr val="tx1">
                  <a:lumMod val="85000"/>
                  <a:lumOff val="15000"/>
                  <a:alpha val="28000"/>
                </a:scheme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nvGrpSpPr>
            <p:cNvPr id="25" name="组合 24"/>
            <p:cNvGrpSpPr/>
            <p:nvPr/>
          </p:nvGrpSpPr>
          <p:grpSpPr>
            <a:xfrm flipH="1">
              <a:off x="8889893" y="4941787"/>
              <a:ext cx="1008373" cy="766040"/>
              <a:chOff x="8489270" y="3429000"/>
              <a:chExt cx="1968500" cy="1495425"/>
            </a:xfrm>
          </p:grpSpPr>
          <p:sp>
            <p:nvSpPr>
              <p:cNvPr id="28" name="Freeform 5"/>
              <p:cNvSpPr>
                <a:spLocks/>
              </p:cNvSpPr>
              <p:nvPr/>
            </p:nvSpPr>
            <p:spPr bwMode="auto">
              <a:xfrm>
                <a:off x="8489270" y="3429000"/>
                <a:ext cx="1968500" cy="1495425"/>
              </a:xfrm>
              <a:custGeom>
                <a:avLst/>
                <a:gdLst>
                  <a:gd name="T0" fmla="*/ 206 w 524"/>
                  <a:gd name="T1" fmla="*/ 0 h 398"/>
                  <a:gd name="T2" fmla="*/ 199 w 524"/>
                  <a:gd name="T3" fmla="*/ 0 h 398"/>
                  <a:gd name="T4" fmla="*/ 195 w 524"/>
                  <a:gd name="T5" fmla="*/ 0 h 398"/>
                  <a:gd name="T6" fmla="*/ 190 w 524"/>
                  <a:gd name="T7" fmla="*/ 0 h 398"/>
                  <a:gd name="T8" fmla="*/ 0 w 524"/>
                  <a:gd name="T9" fmla="*/ 199 h 398"/>
                  <a:gd name="T10" fmla="*/ 190 w 524"/>
                  <a:gd name="T11" fmla="*/ 398 h 398"/>
                  <a:gd name="T12" fmla="*/ 195 w 524"/>
                  <a:gd name="T13" fmla="*/ 398 h 398"/>
                  <a:gd name="T14" fmla="*/ 199 w 524"/>
                  <a:gd name="T15" fmla="*/ 398 h 398"/>
                  <a:gd name="T16" fmla="*/ 206 w 524"/>
                  <a:gd name="T17" fmla="*/ 398 h 398"/>
                  <a:gd name="T18" fmla="*/ 524 w 524"/>
                  <a:gd name="T19" fmla="*/ 199 h 398"/>
                  <a:gd name="T20" fmla="*/ 206 w 524"/>
                  <a:gd name="T2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4" h="398">
                    <a:moveTo>
                      <a:pt x="206" y="0"/>
                    </a:moveTo>
                    <a:cubicBezTo>
                      <a:pt x="204" y="0"/>
                      <a:pt x="201" y="0"/>
                      <a:pt x="199" y="0"/>
                    </a:cubicBezTo>
                    <a:cubicBezTo>
                      <a:pt x="198" y="0"/>
                      <a:pt x="196" y="0"/>
                      <a:pt x="195" y="0"/>
                    </a:cubicBezTo>
                    <a:cubicBezTo>
                      <a:pt x="193" y="0"/>
                      <a:pt x="192" y="0"/>
                      <a:pt x="190" y="0"/>
                    </a:cubicBezTo>
                    <a:cubicBezTo>
                      <a:pt x="84" y="5"/>
                      <a:pt x="0" y="92"/>
                      <a:pt x="0" y="199"/>
                    </a:cubicBezTo>
                    <a:cubicBezTo>
                      <a:pt x="0" y="306"/>
                      <a:pt x="84" y="393"/>
                      <a:pt x="190" y="398"/>
                    </a:cubicBezTo>
                    <a:cubicBezTo>
                      <a:pt x="192" y="398"/>
                      <a:pt x="193" y="398"/>
                      <a:pt x="195" y="398"/>
                    </a:cubicBezTo>
                    <a:cubicBezTo>
                      <a:pt x="196" y="398"/>
                      <a:pt x="198" y="398"/>
                      <a:pt x="199" y="398"/>
                    </a:cubicBezTo>
                    <a:cubicBezTo>
                      <a:pt x="201" y="398"/>
                      <a:pt x="204" y="398"/>
                      <a:pt x="206" y="398"/>
                    </a:cubicBezTo>
                    <a:cubicBezTo>
                      <a:pt x="401" y="394"/>
                      <a:pt x="524" y="199"/>
                      <a:pt x="524" y="199"/>
                    </a:cubicBezTo>
                    <a:cubicBezTo>
                      <a:pt x="524" y="199"/>
                      <a:pt x="401" y="4"/>
                      <a:pt x="206" y="0"/>
                    </a:cubicBezTo>
                    <a:close/>
                  </a:path>
                </a:pathLst>
              </a:custGeom>
              <a:gradFill>
                <a:gsLst>
                  <a:gs pos="0">
                    <a:srgbClr val="DDDDDD"/>
                  </a:gs>
                  <a:gs pos="100000">
                    <a:schemeClr val="bg1"/>
                  </a:gs>
                </a:gsLst>
                <a:lin ang="5400000" scaled="1"/>
              </a:gradFill>
              <a:ln w="28575" cap="flat">
                <a:gradFill>
                  <a:gsLst>
                    <a:gs pos="0">
                      <a:schemeClr val="bg1"/>
                    </a:gs>
                    <a:gs pos="100000">
                      <a:srgbClr val="DDDDDD"/>
                    </a:gs>
                  </a:gsLst>
                  <a:lin ang="5400000" scaled="1"/>
                </a:gradFill>
                <a:prstDash val="solid"/>
                <a:miter lim="800000"/>
                <a:headEnd/>
                <a:tailEnd/>
              </a:ln>
              <a:effectLst>
                <a:outerShdw blurRad="228600" dist="228600" dir="5400000" algn="t" rotWithShape="0">
                  <a:schemeClr val="tx1">
                    <a:lumMod val="85000"/>
                    <a:lumOff val="15000"/>
                    <a:alpha val="28000"/>
                  </a:scheme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9" name="椭圆 28"/>
              <p:cNvSpPr/>
              <p:nvPr/>
            </p:nvSpPr>
            <p:spPr>
              <a:xfrm>
                <a:off x="8676319" y="3601786"/>
                <a:ext cx="1149852" cy="1149852"/>
              </a:xfrm>
              <a:prstGeom prst="ellipse">
                <a:avLst/>
              </a:prstGeom>
              <a:solidFill>
                <a:srgbClr val="00B0F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26" name="文本框 25"/>
            <p:cNvSpPr txBox="1"/>
            <p:nvPr/>
          </p:nvSpPr>
          <p:spPr>
            <a:xfrm flipH="1">
              <a:off x="9288972" y="5072602"/>
              <a:ext cx="575371" cy="553997"/>
            </a:xfrm>
            <a:prstGeom prst="rect">
              <a:avLst/>
            </a:prstGeom>
            <a:noFill/>
          </p:spPr>
          <p:txBody>
            <a:bodyPr wrap="none" rtlCol="0">
              <a:spAutoFit/>
            </a:bodyPr>
            <a:lstStyle/>
            <a:p>
              <a:r>
                <a:rPr lang="en-US" altLang="zh-CN" sz="2100" b="1" dirty="0">
                  <a:solidFill>
                    <a:schemeClr val="bg1"/>
                  </a:solidFill>
                </a:rPr>
                <a:t>04</a:t>
              </a:r>
              <a:endParaRPr lang="zh-CN" altLang="en-US" sz="2100" b="1" dirty="0">
                <a:solidFill>
                  <a:schemeClr val="bg1"/>
                </a:solidFill>
              </a:endParaRPr>
            </a:p>
          </p:txBody>
        </p:sp>
        <p:sp>
          <p:nvSpPr>
            <p:cNvPr id="27" name="KSO_Shape"/>
            <p:cNvSpPr>
              <a:spLocks/>
            </p:cNvSpPr>
            <p:nvPr/>
          </p:nvSpPr>
          <p:spPr bwMode="auto">
            <a:xfrm>
              <a:off x="8194170" y="5085542"/>
              <a:ext cx="478528" cy="478528"/>
            </a:xfrm>
            <a:custGeom>
              <a:avLst/>
              <a:gdLst>
                <a:gd name="T0" fmla="*/ 366124 w 1611313"/>
                <a:gd name="T1" fmla="*/ 1610945 h 1611313"/>
                <a:gd name="T2" fmla="*/ 489434 w 1611313"/>
                <a:gd name="T3" fmla="*/ 1727064 h 1611313"/>
                <a:gd name="T4" fmla="*/ 599113 w 1611313"/>
                <a:gd name="T5" fmla="*/ 1611260 h 1611313"/>
                <a:gd name="T6" fmla="*/ 599113 w 1611313"/>
                <a:gd name="T7" fmla="*/ 1952659 h 1611313"/>
                <a:gd name="T8" fmla="*/ 366124 w 1611313"/>
                <a:gd name="T9" fmla="*/ 1952659 h 1611313"/>
                <a:gd name="T10" fmla="*/ 1027366 w 1611313"/>
                <a:gd name="T11" fmla="*/ 1324703 h 1611313"/>
                <a:gd name="T12" fmla="*/ 1156381 w 1611313"/>
                <a:gd name="T13" fmla="*/ 1446550 h 1611313"/>
                <a:gd name="T14" fmla="*/ 1252430 w 1611313"/>
                <a:gd name="T15" fmla="*/ 1537618 h 1611313"/>
                <a:gd name="T16" fmla="*/ 1260354 w 1611313"/>
                <a:gd name="T17" fmla="*/ 1529368 h 1611313"/>
                <a:gd name="T18" fmla="*/ 1260354 w 1611313"/>
                <a:gd name="T19" fmla="*/ 1952661 h 1611313"/>
                <a:gd name="T20" fmla="*/ 1027366 w 1611313"/>
                <a:gd name="T21" fmla="*/ 1952661 h 1611313"/>
                <a:gd name="T22" fmla="*/ 929733 w 1611313"/>
                <a:gd name="T23" fmla="*/ 1260353 h 1611313"/>
                <a:gd name="T24" fmla="*/ 929733 w 1611313"/>
                <a:gd name="T25" fmla="*/ 1952659 h 1611313"/>
                <a:gd name="T26" fmla="*/ 696745 w 1611313"/>
                <a:gd name="T27" fmla="*/ 1952659 h 1611313"/>
                <a:gd name="T28" fmla="*/ 696745 w 1611313"/>
                <a:gd name="T29" fmla="*/ 1507605 h 1611313"/>
                <a:gd name="T30" fmla="*/ 1590975 w 1611313"/>
                <a:gd name="T31" fmla="*/ 1180471 h 1611313"/>
                <a:gd name="T32" fmla="*/ 1590975 w 1611313"/>
                <a:gd name="T33" fmla="*/ 1952659 h 1611313"/>
                <a:gd name="T34" fmla="*/ 1357986 w 1611313"/>
                <a:gd name="T35" fmla="*/ 1952659 h 1611313"/>
                <a:gd name="T36" fmla="*/ 1357986 w 1611313"/>
                <a:gd name="T37" fmla="*/ 1427204 h 1611313"/>
                <a:gd name="T38" fmla="*/ 1846571 w 1611313"/>
                <a:gd name="T39" fmla="*/ 909762 h 1611313"/>
                <a:gd name="T40" fmla="*/ 1921595 w 1611313"/>
                <a:gd name="T41" fmla="*/ 980386 h 1611313"/>
                <a:gd name="T42" fmla="*/ 1921595 w 1611313"/>
                <a:gd name="T43" fmla="*/ 1952659 h 1611313"/>
                <a:gd name="T44" fmla="*/ 1688608 w 1611313"/>
                <a:gd name="T45" fmla="*/ 1952659 h 1611313"/>
                <a:gd name="T46" fmla="*/ 1688608 w 1611313"/>
                <a:gd name="T47" fmla="*/ 1077614 h 1611313"/>
                <a:gd name="T48" fmla="*/ 1369516 w 1611313"/>
                <a:gd name="T49" fmla="*/ 201924 h 1611313"/>
                <a:gd name="T50" fmla="*/ 1966622 w 1611313"/>
                <a:gd name="T51" fmla="*/ 256445 h 1611313"/>
                <a:gd name="T52" fmla="*/ 2048074 w 1611313"/>
                <a:gd name="T53" fmla="*/ 848901 h 1611313"/>
                <a:gd name="T54" fmla="*/ 1846503 w 1611313"/>
                <a:gd name="T55" fmla="*/ 655536 h 1611313"/>
                <a:gd name="T56" fmla="*/ 1253200 w 1611313"/>
                <a:gd name="T57" fmla="*/ 1284446 h 1611313"/>
                <a:gd name="T58" fmla="*/ 1157170 w 1611313"/>
                <a:gd name="T59" fmla="*/ 1193787 h 1611313"/>
                <a:gd name="T60" fmla="*/ 977783 w 1611313"/>
                <a:gd name="T61" fmla="*/ 1024514 h 1611313"/>
                <a:gd name="T62" fmla="*/ 944188 w 1611313"/>
                <a:gd name="T63" fmla="*/ 992815 h 1611313"/>
                <a:gd name="T64" fmla="*/ 490970 w 1611313"/>
                <a:gd name="T65" fmla="*/ 1473371 h 1611313"/>
                <a:gd name="T66" fmla="*/ 215237 w 1611313"/>
                <a:gd name="T67" fmla="*/ 1213123 h 1611313"/>
                <a:gd name="T68" fmla="*/ 668454 w 1611313"/>
                <a:gd name="T69" fmla="*/ 732565 h 1611313"/>
                <a:gd name="T70" fmla="*/ 793961 w 1611313"/>
                <a:gd name="T71" fmla="*/ 599429 h 1611313"/>
                <a:gd name="T72" fmla="*/ 919784 w 1611313"/>
                <a:gd name="T73" fmla="*/ 466293 h 1611313"/>
                <a:gd name="T74" fmla="*/ 1228796 w 1611313"/>
                <a:gd name="T75" fmla="*/ 757924 h 1611313"/>
                <a:gd name="T76" fmla="*/ 1570770 w 1611313"/>
                <a:gd name="T77" fmla="*/ 395287 h 1611313"/>
                <a:gd name="T78" fmla="*/ 0 w 1611313"/>
                <a:gd name="T79" fmla="*/ 0 h 1611313"/>
                <a:gd name="T80" fmla="*/ 96958 w 1611313"/>
                <a:gd name="T81" fmla="*/ 0 h 1611313"/>
                <a:gd name="T82" fmla="*/ 96958 w 1611313"/>
                <a:gd name="T83" fmla="*/ 2155273 h 1611313"/>
                <a:gd name="T84" fmla="*/ 2252216 w 1611313"/>
                <a:gd name="T85" fmla="*/ 2155273 h 1611313"/>
                <a:gd name="T86" fmla="*/ 2252216 w 1611313"/>
                <a:gd name="T87" fmla="*/ 2252216 h 1611313"/>
                <a:gd name="T88" fmla="*/ 96958 w 1611313"/>
                <a:gd name="T89" fmla="*/ 2252216 h 1611313"/>
                <a:gd name="T90" fmla="*/ 0 w 1611313"/>
                <a:gd name="T91" fmla="*/ 2252216 h 1611313"/>
                <a:gd name="T92" fmla="*/ 0 w 1611313"/>
                <a:gd name="T93" fmla="*/ 2155273 h 161131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611313" h="1611313">
                  <a:moveTo>
                    <a:pt x="261938" y="1152525"/>
                  </a:moveTo>
                  <a:lnTo>
                    <a:pt x="350158" y="1235601"/>
                  </a:lnTo>
                  <a:lnTo>
                    <a:pt x="428626" y="1152751"/>
                  </a:lnTo>
                  <a:lnTo>
                    <a:pt x="428626" y="1397000"/>
                  </a:lnTo>
                  <a:lnTo>
                    <a:pt x="261938" y="1397000"/>
                  </a:lnTo>
                  <a:lnTo>
                    <a:pt x="261938" y="1152525"/>
                  </a:lnTo>
                  <a:close/>
                  <a:moveTo>
                    <a:pt x="735013" y="947738"/>
                  </a:moveTo>
                  <a:lnTo>
                    <a:pt x="827315" y="1034912"/>
                  </a:lnTo>
                  <a:lnTo>
                    <a:pt x="896031" y="1100065"/>
                  </a:lnTo>
                  <a:lnTo>
                    <a:pt x="901701" y="1094163"/>
                  </a:lnTo>
                  <a:lnTo>
                    <a:pt x="901701" y="1397001"/>
                  </a:lnTo>
                  <a:lnTo>
                    <a:pt x="735013" y="1397001"/>
                  </a:lnTo>
                  <a:lnTo>
                    <a:pt x="735013" y="947738"/>
                  </a:lnTo>
                  <a:close/>
                  <a:moveTo>
                    <a:pt x="665163" y="901700"/>
                  </a:moveTo>
                  <a:lnTo>
                    <a:pt x="665163" y="1397000"/>
                  </a:lnTo>
                  <a:lnTo>
                    <a:pt x="498475" y="1397000"/>
                  </a:lnTo>
                  <a:lnTo>
                    <a:pt x="498475" y="1078593"/>
                  </a:lnTo>
                  <a:lnTo>
                    <a:pt x="665163" y="901700"/>
                  </a:lnTo>
                  <a:close/>
                  <a:moveTo>
                    <a:pt x="1138238" y="844550"/>
                  </a:moveTo>
                  <a:lnTo>
                    <a:pt x="1138238" y="1397000"/>
                  </a:lnTo>
                  <a:lnTo>
                    <a:pt x="971550" y="1397000"/>
                  </a:lnTo>
                  <a:lnTo>
                    <a:pt x="971550" y="1021071"/>
                  </a:lnTo>
                  <a:lnTo>
                    <a:pt x="1138238" y="844550"/>
                  </a:lnTo>
                  <a:close/>
                  <a:moveTo>
                    <a:pt x="1321101" y="650875"/>
                  </a:moveTo>
                  <a:lnTo>
                    <a:pt x="1374776" y="701402"/>
                  </a:lnTo>
                  <a:lnTo>
                    <a:pt x="1374776" y="1397000"/>
                  </a:lnTo>
                  <a:lnTo>
                    <a:pt x="1208088" y="1397000"/>
                  </a:lnTo>
                  <a:lnTo>
                    <a:pt x="1208088" y="770962"/>
                  </a:lnTo>
                  <a:lnTo>
                    <a:pt x="1321101" y="650875"/>
                  </a:lnTo>
                  <a:close/>
                  <a:moveTo>
                    <a:pt x="979799" y="144463"/>
                  </a:moveTo>
                  <a:lnTo>
                    <a:pt x="1406989" y="183470"/>
                  </a:lnTo>
                  <a:lnTo>
                    <a:pt x="1465263" y="607333"/>
                  </a:lnTo>
                  <a:lnTo>
                    <a:pt x="1321052" y="468993"/>
                  </a:lnTo>
                  <a:lnTo>
                    <a:pt x="896583" y="918937"/>
                  </a:lnTo>
                  <a:lnTo>
                    <a:pt x="827879" y="854076"/>
                  </a:lnTo>
                  <a:lnTo>
                    <a:pt x="699540" y="732972"/>
                  </a:lnTo>
                  <a:lnTo>
                    <a:pt x="675505" y="710294"/>
                  </a:lnTo>
                  <a:lnTo>
                    <a:pt x="351257" y="1054101"/>
                  </a:lnTo>
                  <a:lnTo>
                    <a:pt x="153988" y="867910"/>
                  </a:lnTo>
                  <a:lnTo>
                    <a:pt x="478235" y="524102"/>
                  </a:lnTo>
                  <a:lnTo>
                    <a:pt x="568027" y="428852"/>
                  </a:lnTo>
                  <a:lnTo>
                    <a:pt x="658045" y="333602"/>
                  </a:lnTo>
                  <a:lnTo>
                    <a:pt x="879123" y="542245"/>
                  </a:lnTo>
                  <a:lnTo>
                    <a:pt x="1123783" y="282802"/>
                  </a:lnTo>
                  <a:lnTo>
                    <a:pt x="979799" y="144463"/>
                  </a:lnTo>
                  <a:close/>
                  <a:moveTo>
                    <a:pt x="0" y="0"/>
                  </a:moveTo>
                  <a:lnTo>
                    <a:pt x="69367" y="0"/>
                  </a:lnTo>
                  <a:lnTo>
                    <a:pt x="69367" y="1541956"/>
                  </a:lnTo>
                  <a:lnTo>
                    <a:pt x="1611313" y="1541956"/>
                  </a:lnTo>
                  <a:lnTo>
                    <a:pt x="1611313" y="1611313"/>
                  </a:lnTo>
                  <a:lnTo>
                    <a:pt x="69367" y="1611313"/>
                  </a:lnTo>
                  <a:lnTo>
                    <a:pt x="0" y="1611313"/>
                  </a:lnTo>
                  <a:lnTo>
                    <a:pt x="0" y="1541956"/>
                  </a:lnTo>
                  <a:lnTo>
                    <a:pt x="0" y="0"/>
                  </a:lnTo>
                  <a:close/>
                </a:path>
              </a:pathLst>
            </a:custGeom>
            <a:solidFill>
              <a:schemeClr val="bg1"/>
            </a:solidFill>
            <a:ln>
              <a:noFill/>
            </a:ln>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1013">
                <a:solidFill>
                  <a:srgbClr val="FFFFFF"/>
                </a:solidFill>
              </a:endParaRPr>
            </a:p>
          </p:txBody>
        </p:sp>
      </p:grpSp>
      <p:grpSp>
        <p:nvGrpSpPr>
          <p:cNvPr id="30" name="组合 29"/>
          <p:cNvGrpSpPr/>
          <p:nvPr/>
        </p:nvGrpSpPr>
        <p:grpSpPr>
          <a:xfrm>
            <a:off x="1624007" y="2822935"/>
            <a:ext cx="1676148" cy="739107"/>
            <a:chOff x="2165343" y="3763913"/>
            <a:chExt cx="2234864" cy="985476"/>
          </a:xfrm>
        </p:grpSpPr>
        <p:sp>
          <p:nvSpPr>
            <p:cNvPr id="31" name="圆角矩形 30"/>
            <p:cNvSpPr/>
            <p:nvPr/>
          </p:nvSpPr>
          <p:spPr>
            <a:xfrm>
              <a:off x="2165343" y="3763913"/>
              <a:ext cx="2234864" cy="985476"/>
            </a:xfrm>
            <a:prstGeom prst="roundRect">
              <a:avLst>
                <a:gd name="adj" fmla="val 50000"/>
              </a:avLst>
            </a:prstGeom>
            <a:gradFill>
              <a:gsLst>
                <a:gs pos="0">
                  <a:srgbClr val="002060"/>
                </a:gs>
                <a:gs pos="100000">
                  <a:srgbClr val="0070C0"/>
                </a:gs>
              </a:gsLst>
              <a:lin ang="5400000" scaled="1"/>
            </a:gradFill>
            <a:ln w="28575" cap="flat">
              <a:gradFill>
                <a:gsLst>
                  <a:gs pos="100000">
                    <a:srgbClr val="002060"/>
                  </a:gs>
                  <a:gs pos="0">
                    <a:srgbClr val="0070C0"/>
                  </a:gs>
                </a:gsLst>
                <a:lin ang="5400000" scaled="1"/>
              </a:gradFill>
              <a:prstDash val="solid"/>
              <a:miter lim="800000"/>
              <a:headEnd/>
              <a:tailEnd/>
            </a:ln>
            <a:effectLst>
              <a:outerShdw blurRad="228600" dist="228600" dir="5400000" algn="t" rotWithShape="0">
                <a:schemeClr val="tx1">
                  <a:lumMod val="85000"/>
                  <a:lumOff val="15000"/>
                  <a:alpha val="28000"/>
                </a:scheme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nvGrpSpPr>
            <p:cNvPr id="32" name="组合 31"/>
            <p:cNvGrpSpPr/>
            <p:nvPr/>
          </p:nvGrpSpPr>
          <p:grpSpPr>
            <a:xfrm>
              <a:off x="2272446" y="3864226"/>
              <a:ext cx="1008373" cy="766040"/>
              <a:chOff x="8489270" y="3429000"/>
              <a:chExt cx="1968500" cy="1495425"/>
            </a:xfrm>
          </p:grpSpPr>
          <p:sp>
            <p:nvSpPr>
              <p:cNvPr id="35" name="Freeform 5"/>
              <p:cNvSpPr>
                <a:spLocks/>
              </p:cNvSpPr>
              <p:nvPr/>
            </p:nvSpPr>
            <p:spPr bwMode="auto">
              <a:xfrm>
                <a:off x="8489270" y="3429000"/>
                <a:ext cx="1968500" cy="1495425"/>
              </a:xfrm>
              <a:custGeom>
                <a:avLst/>
                <a:gdLst>
                  <a:gd name="T0" fmla="*/ 206 w 524"/>
                  <a:gd name="T1" fmla="*/ 0 h 398"/>
                  <a:gd name="T2" fmla="*/ 199 w 524"/>
                  <a:gd name="T3" fmla="*/ 0 h 398"/>
                  <a:gd name="T4" fmla="*/ 195 w 524"/>
                  <a:gd name="T5" fmla="*/ 0 h 398"/>
                  <a:gd name="T6" fmla="*/ 190 w 524"/>
                  <a:gd name="T7" fmla="*/ 0 h 398"/>
                  <a:gd name="T8" fmla="*/ 0 w 524"/>
                  <a:gd name="T9" fmla="*/ 199 h 398"/>
                  <a:gd name="T10" fmla="*/ 190 w 524"/>
                  <a:gd name="T11" fmla="*/ 398 h 398"/>
                  <a:gd name="T12" fmla="*/ 195 w 524"/>
                  <a:gd name="T13" fmla="*/ 398 h 398"/>
                  <a:gd name="T14" fmla="*/ 199 w 524"/>
                  <a:gd name="T15" fmla="*/ 398 h 398"/>
                  <a:gd name="T16" fmla="*/ 206 w 524"/>
                  <a:gd name="T17" fmla="*/ 398 h 398"/>
                  <a:gd name="T18" fmla="*/ 524 w 524"/>
                  <a:gd name="T19" fmla="*/ 199 h 398"/>
                  <a:gd name="T20" fmla="*/ 206 w 524"/>
                  <a:gd name="T2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4" h="398">
                    <a:moveTo>
                      <a:pt x="206" y="0"/>
                    </a:moveTo>
                    <a:cubicBezTo>
                      <a:pt x="204" y="0"/>
                      <a:pt x="201" y="0"/>
                      <a:pt x="199" y="0"/>
                    </a:cubicBezTo>
                    <a:cubicBezTo>
                      <a:pt x="198" y="0"/>
                      <a:pt x="196" y="0"/>
                      <a:pt x="195" y="0"/>
                    </a:cubicBezTo>
                    <a:cubicBezTo>
                      <a:pt x="193" y="0"/>
                      <a:pt x="192" y="0"/>
                      <a:pt x="190" y="0"/>
                    </a:cubicBezTo>
                    <a:cubicBezTo>
                      <a:pt x="84" y="5"/>
                      <a:pt x="0" y="92"/>
                      <a:pt x="0" y="199"/>
                    </a:cubicBezTo>
                    <a:cubicBezTo>
                      <a:pt x="0" y="306"/>
                      <a:pt x="84" y="393"/>
                      <a:pt x="190" y="398"/>
                    </a:cubicBezTo>
                    <a:cubicBezTo>
                      <a:pt x="192" y="398"/>
                      <a:pt x="193" y="398"/>
                      <a:pt x="195" y="398"/>
                    </a:cubicBezTo>
                    <a:cubicBezTo>
                      <a:pt x="196" y="398"/>
                      <a:pt x="198" y="398"/>
                      <a:pt x="199" y="398"/>
                    </a:cubicBezTo>
                    <a:cubicBezTo>
                      <a:pt x="201" y="398"/>
                      <a:pt x="204" y="398"/>
                      <a:pt x="206" y="398"/>
                    </a:cubicBezTo>
                    <a:cubicBezTo>
                      <a:pt x="401" y="394"/>
                      <a:pt x="524" y="199"/>
                      <a:pt x="524" y="199"/>
                    </a:cubicBezTo>
                    <a:cubicBezTo>
                      <a:pt x="524" y="199"/>
                      <a:pt x="401" y="4"/>
                      <a:pt x="206" y="0"/>
                    </a:cubicBezTo>
                    <a:close/>
                  </a:path>
                </a:pathLst>
              </a:custGeom>
              <a:gradFill>
                <a:gsLst>
                  <a:gs pos="0">
                    <a:srgbClr val="DDDDDD"/>
                  </a:gs>
                  <a:gs pos="100000">
                    <a:schemeClr val="bg1"/>
                  </a:gs>
                </a:gsLst>
                <a:lin ang="5400000" scaled="1"/>
              </a:gradFill>
              <a:ln w="28575" cap="flat">
                <a:gradFill>
                  <a:gsLst>
                    <a:gs pos="0">
                      <a:schemeClr val="bg1"/>
                    </a:gs>
                    <a:gs pos="100000">
                      <a:srgbClr val="DDDDDD"/>
                    </a:gs>
                  </a:gsLst>
                  <a:lin ang="5400000" scaled="1"/>
                </a:gradFill>
                <a:prstDash val="solid"/>
                <a:miter lim="800000"/>
                <a:headEnd/>
                <a:tailEnd/>
              </a:ln>
              <a:effectLst>
                <a:outerShdw blurRad="228600" dist="228600" dir="5400000" algn="t" rotWithShape="0">
                  <a:schemeClr val="tx1">
                    <a:lumMod val="85000"/>
                    <a:lumOff val="15000"/>
                    <a:alpha val="28000"/>
                  </a:scheme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36" name="椭圆 35"/>
              <p:cNvSpPr/>
              <p:nvPr/>
            </p:nvSpPr>
            <p:spPr>
              <a:xfrm>
                <a:off x="8676319" y="3601786"/>
                <a:ext cx="1149852" cy="1149852"/>
              </a:xfrm>
              <a:prstGeom prst="ellipse">
                <a:avLst/>
              </a:prstGeom>
              <a:solidFill>
                <a:srgbClr val="0070C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33" name="文本框 32"/>
            <p:cNvSpPr txBox="1"/>
            <p:nvPr/>
          </p:nvSpPr>
          <p:spPr>
            <a:xfrm>
              <a:off x="2443802" y="3995041"/>
              <a:ext cx="577509" cy="553997"/>
            </a:xfrm>
            <a:prstGeom prst="rect">
              <a:avLst/>
            </a:prstGeom>
            <a:noFill/>
          </p:spPr>
          <p:txBody>
            <a:bodyPr wrap="none" rtlCol="0">
              <a:spAutoFit/>
            </a:bodyPr>
            <a:lstStyle/>
            <a:p>
              <a:r>
                <a:rPr lang="en-US" altLang="zh-CN" sz="2100" b="1" dirty="0">
                  <a:solidFill>
                    <a:schemeClr val="bg1"/>
                  </a:solidFill>
                </a:rPr>
                <a:t>03</a:t>
              </a:r>
              <a:endParaRPr lang="zh-CN" altLang="en-US" sz="2100" b="1" dirty="0">
                <a:solidFill>
                  <a:schemeClr val="bg1"/>
                </a:solidFill>
              </a:endParaRPr>
            </a:p>
          </p:txBody>
        </p:sp>
        <p:sp>
          <p:nvSpPr>
            <p:cNvPr id="34" name="KSO_Shape"/>
            <p:cNvSpPr>
              <a:spLocks noChangeArrowheads="1"/>
            </p:cNvSpPr>
            <p:nvPr/>
          </p:nvSpPr>
          <p:spPr bwMode="auto">
            <a:xfrm>
              <a:off x="3443618" y="4105214"/>
              <a:ext cx="451840" cy="376534"/>
            </a:xfrm>
            <a:custGeom>
              <a:avLst/>
              <a:gdLst/>
              <a:ahLst/>
              <a:cxnLst/>
              <a:rect l="0" t="0" r="r" b="b"/>
              <a:pathLst>
                <a:path w="1450975" h="1209675">
                  <a:moveTo>
                    <a:pt x="180975" y="182562"/>
                  </a:moveTo>
                  <a:lnTo>
                    <a:pt x="1270000" y="182562"/>
                  </a:lnTo>
                  <a:lnTo>
                    <a:pt x="1270000" y="725487"/>
                  </a:lnTo>
                  <a:lnTo>
                    <a:pt x="180975" y="725487"/>
                  </a:lnTo>
                  <a:lnTo>
                    <a:pt x="180975" y="182562"/>
                  </a:lnTo>
                  <a:close/>
                  <a:moveTo>
                    <a:pt x="120672" y="120703"/>
                  </a:moveTo>
                  <a:lnTo>
                    <a:pt x="120672" y="785892"/>
                  </a:lnTo>
                  <a:lnTo>
                    <a:pt x="1330039" y="785892"/>
                  </a:lnTo>
                  <a:lnTo>
                    <a:pt x="1330039" y="120703"/>
                  </a:lnTo>
                  <a:lnTo>
                    <a:pt x="120672" y="120703"/>
                  </a:lnTo>
                  <a:close/>
                  <a:moveTo>
                    <a:pt x="114585" y="0"/>
                  </a:moveTo>
                  <a:lnTo>
                    <a:pt x="120672" y="0"/>
                  </a:lnTo>
                  <a:lnTo>
                    <a:pt x="1330039" y="0"/>
                  </a:lnTo>
                  <a:lnTo>
                    <a:pt x="1336390" y="0"/>
                  </a:lnTo>
                  <a:lnTo>
                    <a:pt x="1342476" y="529"/>
                  </a:lnTo>
                  <a:lnTo>
                    <a:pt x="1348298" y="1059"/>
                  </a:lnTo>
                  <a:lnTo>
                    <a:pt x="1354385" y="2382"/>
                  </a:lnTo>
                  <a:lnTo>
                    <a:pt x="1360207" y="3441"/>
                  </a:lnTo>
                  <a:lnTo>
                    <a:pt x="1366028" y="5294"/>
                  </a:lnTo>
                  <a:lnTo>
                    <a:pt x="1371586" y="7147"/>
                  </a:lnTo>
                  <a:lnTo>
                    <a:pt x="1376878" y="9264"/>
                  </a:lnTo>
                  <a:lnTo>
                    <a:pt x="1382436" y="11911"/>
                  </a:lnTo>
                  <a:lnTo>
                    <a:pt x="1387728" y="14558"/>
                  </a:lnTo>
                  <a:lnTo>
                    <a:pt x="1392492" y="17205"/>
                  </a:lnTo>
                  <a:lnTo>
                    <a:pt x="1397784" y="20646"/>
                  </a:lnTo>
                  <a:lnTo>
                    <a:pt x="1402283" y="24087"/>
                  </a:lnTo>
                  <a:lnTo>
                    <a:pt x="1406782" y="27529"/>
                  </a:lnTo>
                  <a:lnTo>
                    <a:pt x="1411545" y="31234"/>
                  </a:lnTo>
                  <a:lnTo>
                    <a:pt x="1415515" y="35205"/>
                  </a:lnTo>
                  <a:lnTo>
                    <a:pt x="1419749" y="39440"/>
                  </a:lnTo>
                  <a:lnTo>
                    <a:pt x="1423454" y="44205"/>
                  </a:lnTo>
                  <a:lnTo>
                    <a:pt x="1426894" y="48705"/>
                  </a:lnTo>
                  <a:lnTo>
                    <a:pt x="1430334" y="53204"/>
                  </a:lnTo>
                  <a:lnTo>
                    <a:pt x="1433510" y="58234"/>
                  </a:lnTo>
                  <a:lnTo>
                    <a:pt x="1436420" y="63263"/>
                  </a:lnTo>
                  <a:lnTo>
                    <a:pt x="1439067" y="68557"/>
                  </a:lnTo>
                  <a:lnTo>
                    <a:pt x="1441713" y="73586"/>
                  </a:lnTo>
                  <a:lnTo>
                    <a:pt x="1443830" y="79145"/>
                  </a:lnTo>
                  <a:lnTo>
                    <a:pt x="1445683" y="84968"/>
                  </a:lnTo>
                  <a:lnTo>
                    <a:pt x="1447006" y="90792"/>
                  </a:lnTo>
                  <a:lnTo>
                    <a:pt x="1448594" y="96615"/>
                  </a:lnTo>
                  <a:lnTo>
                    <a:pt x="1449652" y="102438"/>
                  </a:lnTo>
                  <a:lnTo>
                    <a:pt x="1450446" y="108527"/>
                  </a:lnTo>
                  <a:lnTo>
                    <a:pt x="1450711" y="114615"/>
                  </a:lnTo>
                  <a:lnTo>
                    <a:pt x="1450975" y="120703"/>
                  </a:lnTo>
                  <a:lnTo>
                    <a:pt x="1450975" y="785892"/>
                  </a:lnTo>
                  <a:lnTo>
                    <a:pt x="1450711" y="792245"/>
                  </a:lnTo>
                  <a:lnTo>
                    <a:pt x="1450446" y="798333"/>
                  </a:lnTo>
                  <a:lnTo>
                    <a:pt x="1449652" y="804421"/>
                  </a:lnTo>
                  <a:lnTo>
                    <a:pt x="1448594" y="810244"/>
                  </a:lnTo>
                  <a:lnTo>
                    <a:pt x="1447006" y="816068"/>
                  </a:lnTo>
                  <a:lnTo>
                    <a:pt x="1445683" y="821891"/>
                  </a:lnTo>
                  <a:lnTo>
                    <a:pt x="1443830" y="827714"/>
                  </a:lnTo>
                  <a:lnTo>
                    <a:pt x="1441713" y="833008"/>
                  </a:lnTo>
                  <a:lnTo>
                    <a:pt x="1439067" y="838302"/>
                  </a:lnTo>
                  <a:lnTo>
                    <a:pt x="1436420" y="843596"/>
                  </a:lnTo>
                  <a:lnTo>
                    <a:pt x="1433510" y="848626"/>
                  </a:lnTo>
                  <a:lnTo>
                    <a:pt x="1430334" y="853655"/>
                  </a:lnTo>
                  <a:lnTo>
                    <a:pt x="1426894" y="858155"/>
                  </a:lnTo>
                  <a:lnTo>
                    <a:pt x="1423454" y="862655"/>
                  </a:lnTo>
                  <a:lnTo>
                    <a:pt x="1419749" y="867419"/>
                  </a:lnTo>
                  <a:lnTo>
                    <a:pt x="1415515" y="871654"/>
                  </a:lnTo>
                  <a:lnTo>
                    <a:pt x="1411545" y="875625"/>
                  </a:lnTo>
                  <a:lnTo>
                    <a:pt x="1406782" y="879331"/>
                  </a:lnTo>
                  <a:lnTo>
                    <a:pt x="1402283" y="883036"/>
                  </a:lnTo>
                  <a:lnTo>
                    <a:pt x="1397784" y="886213"/>
                  </a:lnTo>
                  <a:lnTo>
                    <a:pt x="1392492" y="889389"/>
                  </a:lnTo>
                  <a:lnTo>
                    <a:pt x="1387728" y="892301"/>
                  </a:lnTo>
                  <a:lnTo>
                    <a:pt x="1382436" y="895213"/>
                  </a:lnTo>
                  <a:lnTo>
                    <a:pt x="1376878" y="897595"/>
                  </a:lnTo>
                  <a:lnTo>
                    <a:pt x="1371586" y="899713"/>
                  </a:lnTo>
                  <a:lnTo>
                    <a:pt x="1366028" y="901565"/>
                  </a:lnTo>
                  <a:lnTo>
                    <a:pt x="1360207" y="903418"/>
                  </a:lnTo>
                  <a:lnTo>
                    <a:pt x="1354385" y="904477"/>
                  </a:lnTo>
                  <a:lnTo>
                    <a:pt x="1348298" y="905536"/>
                  </a:lnTo>
                  <a:lnTo>
                    <a:pt x="1342476" y="906330"/>
                  </a:lnTo>
                  <a:lnTo>
                    <a:pt x="1336390" y="907124"/>
                  </a:lnTo>
                  <a:lnTo>
                    <a:pt x="1330039" y="907124"/>
                  </a:lnTo>
                  <a:lnTo>
                    <a:pt x="846557" y="907124"/>
                  </a:lnTo>
                  <a:lnTo>
                    <a:pt x="846557" y="1149059"/>
                  </a:lnTo>
                  <a:lnTo>
                    <a:pt x="906893" y="1149059"/>
                  </a:lnTo>
                  <a:lnTo>
                    <a:pt x="909539" y="1149059"/>
                  </a:lnTo>
                  <a:lnTo>
                    <a:pt x="912715" y="1149588"/>
                  </a:lnTo>
                  <a:lnTo>
                    <a:pt x="916155" y="1150118"/>
                  </a:lnTo>
                  <a:lnTo>
                    <a:pt x="920918" y="1150912"/>
                  </a:lnTo>
                  <a:lnTo>
                    <a:pt x="925946" y="1152235"/>
                  </a:lnTo>
                  <a:lnTo>
                    <a:pt x="931503" y="1154088"/>
                  </a:lnTo>
                  <a:lnTo>
                    <a:pt x="937061" y="1156471"/>
                  </a:lnTo>
                  <a:lnTo>
                    <a:pt x="942883" y="1159912"/>
                  </a:lnTo>
                  <a:lnTo>
                    <a:pt x="945529" y="1161765"/>
                  </a:lnTo>
                  <a:lnTo>
                    <a:pt x="948175" y="1163882"/>
                  </a:lnTo>
                  <a:lnTo>
                    <a:pt x="950821" y="1166265"/>
                  </a:lnTo>
                  <a:lnTo>
                    <a:pt x="953468" y="1168647"/>
                  </a:lnTo>
                  <a:lnTo>
                    <a:pt x="955585" y="1171559"/>
                  </a:lnTo>
                  <a:lnTo>
                    <a:pt x="957967" y="1174470"/>
                  </a:lnTo>
                  <a:lnTo>
                    <a:pt x="959819" y="1177911"/>
                  </a:lnTo>
                  <a:lnTo>
                    <a:pt x="961671" y="1181617"/>
                  </a:lnTo>
                  <a:lnTo>
                    <a:pt x="963524" y="1185588"/>
                  </a:lnTo>
                  <a:lnTo>
                    <a:pt x="964847" y="1189558"/>
                  </a:lnTo>
                  <a:lnTo>
                    <a:pt x="965905" y="1194058"/>
                  </a:lnTo>
                  <a:lnTo>
                    <a:pt x="966699" y="1198823"/>
                  </a:lnTo>
                  <a:lnTo>
                    <a:pt x="967229" y="1204117"/>
                  </a:lnTo>
                  <a:lnTo>
                    <a:pt x="967493" y="1209675"/>
                  </a:lnTo>
                  <a:lnTo>
                    <a:pt x="483482" y="1209675"/>
                  </a:lnTo>
                  <a:lnTo>
                    <a:pt x="484011" y="1206763"/>
                  </a:lnTo>
                  <a:lnTo>
                    <a:pt x="484011" y="1204117"/>
                  </a:lnTo>
                  <a:lnTo>
                    <a:pt x="484541" y="1200146"/>
                  </a:lnTo>
                  <a:lnTo>
                    <a:pt x="485334" y="1195646"/>
                  </a:lnTo>
                  <a:lnTo>
                    <a:pt x="486922" y="1190352"/>
                  </a:lnTo>
                  <a:lnTo>
                    <a:pt x="488775" y="1184793"/>
                  </a:lnTo>
                  <a:lnTo>
                    <a:pt x="491156" y="1179499"/>
                  </a:lnTo>
                  <a:lnTo>
                    <a:pt x="494332" y="1173676"/>
                  </a:lnTo>
                  <a:lnTo>
                    <a:pt x="496449" y="1170764"/>
                  </a:lnTo>
                  <a:lnTo>
                    <a:pt x="498566" y="1168117"/>
                  </a:lnTo>
                  <a:lnTo>
                    <a:pt x="500683" y="1165735"/>
                  </a:lnTo>
                  <a:lnTo>
                    <a:pt x="503329" y="1163353"/>
                  </a:lnTo>
                  <a:lnTo>
                    <a:pt x="506240" y="1160706"/>
                  </a:lnTo>
                  <a:lnTo>
                    <a:pt x="509151" y="1158588"/>
                  </a:lnTo>
                  <a:lnTo>
                    <a:pt x="512592" y="1156471"/>
                  </a:lnTo>
                  <a:lnTo>
                    <a:pt x="516296" y="1154618"/>
                  </a:lnTo>
                  <a:lnTo>
                    <a:pt x="520001" y="1153030"/>
                  </a:lnTo>
                  <a:lnTo>
                    <a:pt x="524235" y="1151706"/>
                  </a:lnTo>
                  <a:lnTo>
                    <a:pt x="528734" y="1150383"/>
                  </a:lnTo>
                  <a:lnTo>
                    <a:pt x="533497" y="1149853"/>
                  </a:lnTo>
                  <a:lnTo>
                    <a:pt x="538525" y="1149059"/>
                  </a:lnTo>
                  <a:lnTo>
                    <a:pt x="544083" y="1149059"/>
                  </a:lnTo>
                  <a:lnTo>
                    <a:pt x="604683" y="1149059"/>
                  </a:lnTo>
                  <a:lnTo>
                    <a:pt x="604683" y="907124"/>
                  </a:lnTo>
                  <a:lnTo>
                    <a:pt x="120672" y="907124"/>
                  </a:lnTo>
                  <a:lnTo>
                    <a:pt x="114585" y="907124"/>
                  </a:lnTo>
                  <a:lnTo>
                    <a:pt x="108499" y="906330"/>
                  </a:lnTo>
                  <a:lnTo>
                    <a:pt x="102412" y="905536"/>
                  </a:lnTo>
                  <a:lnTo>
                    <a:pt x="96590" y="904477"/>
                  </a:lnTo>
                  <a:lnTo>
                    <a:pt x="90769" y="903418"/>
                  </a:lnTo>
                  <a:lnTo>
                    <a:pt x="84947" y="901565"/>
                  </a:lnTo>
                  <a:lnTo>
                    <a:pt x="79389" y="899713"/>
                  </a:lnTo>
                  <a:lnTo>
                    <a:pt x="73832" y="897595"/>
                  </a:lnTo>
                  <a:lnTo>
                    <a:pt x="68539" y="895213"/>
                  </a:lnTo>
                  <a:lnTo>
                    <a:pt x="63511" y="892301"/>
                  </a:lnTo>
                  <a:lnTo>
                    <a:pt x="58219" y="889389"/>
                  </a:lnTo>
                  <a:lnTo>
                    <a:pt x="53455" y="886213"/>
                  </a:lnTo>
                  <a:lnTo>
                    <a:pt x="48427" y="883036"/>
                  </a:lnTo>
                  <a:lnTo>
                    <a:pt x="43929" y="879331"/>
                  </a:lnTo>
                  <a:lnTo>
                    <a:pt x="39695" y="875625"/>
                  </a:lnTo>
                  <a:lnTo>
                    <a:pt x="35461" y="871654"/>
                  </a:lnTo>
                  <a:lnTo>
                    <a:pt x="31491" y="867419"/>
                  </a:lnTo>
                  <a:lnTo>
                    <a:pt x="27786" y="862655"/>
                  </a:lnTo>
                  <a:lnTo>
                    <a:pt x="24081" y="858155"/>
                  </a:lnTo>
                  <a:lnTo>
                    <a:pt x="20641" y="853655"/>
                  </a:lnTo>
                  <a:lnTo>
                    <a:pt x="17466" y="848626"/>
                  </a:lnTo>
                  <a:lnTo>
                    <a:pt x="14555" y="843596"/>
                  </a:lnTo>
                  <a:lnTo>
                    <a:pt x="11908" y="838302"/>
                  </a:lnTo>
                  <a:lnTo>
                    <a:pt x="9527" y="833008"/>
                  </a:lnTo>
                  <a:lnTo>
                    <a:pt x="7410" y="827714"/>
                  </a:lnTo>
                  <a:lnTo>
                    <a:pt x="5557" y="821891"/>
                  </a:lnTo>
                  <a:lnTo>
                    <a:pt x="3705" y="816068"/>
                  </a:lnTo>
                  <a:lnTo>
                    <a:pt x="2382" y="810244"/>
                  </a:lnTo>
                  <a:lnTo>
                    <a:pt x="1323" y="804421"/>
                  </a:lnTo>
                  <a:lnTo>
                    <a:pt x="529" y="798333"/>
                  </a:lnTo>
                  <a:lnTo>
                    <a:pt x="0" y="792245"/>
                  </a:lnTo>
                  <a:lnTo>
                    <a:pt x="0" y="785892"/>
                  </a:lnTo>
                  <a:lnTo>
                    <a:pt x="0" y="120703"/>
                  </a:lnTo>
                  <a:lnTo>
                    <a:pt x="0" y="114615"/>
                  </a:lnTo>
                  <a:lnTo>
                    <a:pt x="529" y="108527"/>
                  </a:lnTo>
                  <a:lnTo>
                    <a:pt x="1323" y="102438"/>
                  </a:lnTo>
                  <a:lnTo>
                    <a:pt x="2382" y="96615"/>
                  </a:lnTo>
                  <a:lnTo>
                    <a:pt x="3705" y="90792"/>
                  </a:lnTo>
                  <a:lnTo>
                    <a:pt x="5557" y="84968"/>
                  </a:lnTo>
                  <a:lnTo>
                    <a:pt x="7410" y="79145"/>
                  </a:lnTo>
                  <a:lnTo>
                    <a:pt x="9527" y="73586"/>
                  </a:lnTo>
                  <a:lnTo>
                    <a:pt x="11908" y="68557"/>
                  </a:lnTo>
                  <a:lnTo>
                    <a:pt x="14555" y="63263"/>
                  </a:lnTo>
                  <a:lnTo>
                    <a:pt x="17466" y="58234"/>
                  </a:lnTo>
                  <a:lnTo>
                    <a:pt x="20641" y="53204"/>
                  </a:lnTo>
                  <a:lnTo>
                    <a:pt x="24081" y="48705"/>
                  </a:lnTo>
                  <a:lnTo>
                    <a:pt x="27786" y="44205"/>
                  </a:lnTo>
                  <a:lnTo>
                    <a:pt x="31491" y="39440"/>
                  </a:lnTo>
                  <a:lnTo>
                    <a:pt x="35461" y="35205"/>
                  </a:lnTo>
                  <a:lnTo>
                    <a:pt x="39695" y="31234"/>
                  </a:lnTo>
                  <a:lnTo>
                    <a:pt x="43929" y="27529"/>
                  </a:lnTo>
                  <a:lnTo>
                    <a:pt x="48427" y="24087"/>
                  </a:lnTo>
                  <a:lnTo>
                    <a:pt x="53455" y="20646"/>
                  </a:lnTo>
                  <a:lnTo>
                    <a:pt x="58219" y="17205"/>
                  </a:lnTo>
                  <a:lnTo>
                    <a:pt x="63511" y="14558"/>
                  </a:lnTo>
                  <a:lnTo>
                    <a:pt x="68539" y="11911"/>
                  </a:lnTo>
                  <a:lnTo>
                    <a:pt x="73832" y="9264"/>
                  </a:lnTo>
                  <a:lnTo>
                    <a:pt x="79389" y="7147"/>
                  </a:lnTo>
                  <a:lnTo>
                    <a:pt x="84947" y="5294"/>
                  </a:lnTo>
                  <a:lnTo>
                    <a:pt x="90769" y="3441"/>
                  </a:lnTo>
                  <a:lnTo>
                    <a:pt x="96590" y="2382"/>
                  </a:lnTo>
                  <a:lnTo>
                    <a:pt x="102412" y="1059"/>
                  </a:lnTo>
                  <a:lnTo>
                    <a:pt x="108499" y="529"/>
                  </a:lnTo>
                  <a:lnTo>
                    <a:pt x="114585" y="0"/>
                  </a:lnTo>
                  <a:close/>
                </a:path>
              </a:pathLst>
            </a:custGeom>
            <a:solidFill>
              <a:schemeClr val="bg1"/>
            </a:solidFill>
            <a:ln>
              <a:noFill/>
            </a:ln>
            <a:extLst/>
          </p:spPr>
          <p:txBody>
            <a:bodyPr bIns="324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1013" dirty="0">
                <a:solidFill>
                  <a:srgbClr val="FFFFFF"/>
                </a:solidFill>
              </a:endParaRPr>
            </a:p>
          </p:txBody>
        </p:sp>
      </p:grpSp>
      <p:grpSp>
        <p:nvGrpSpPr>
          <p:cNvPr id="37" name="组合 36"/>
          <p:cNvGrpSpPr/>
          <p:nvPr/>
        </p:nvGrpSpPr>
        <p:grpSpPr>
          <a:xfrm>
            <a:off x="5827879" y="2014763"/>
            <a:ext cx="1676148" cy="739107"/>
            <a:chOff x="7770505" y="2686351"/>
            <a:chExt cx="2234864" cy="985476"/>
          </a:xfrm>
        </p:grpSpPr>
        <p:sp>
          <p:nvSpPr>
            <p:cNvPr id="38" name="圆角矩形 37"/>
            <p:cNvSpPr/>
            <p:nvPr/>
          </p:nvSpPr>
          <p:spPr>
            <a:xfrm flipH="1">
              <a:off x="7770505" y="2686351"/>
              <a:ext cx="2234864" cy="985476"/>
            </a:xfrm>
            <a:prstGeom prst="roundRect">
              <a:avLst>
                <a:gd name="adj" fmla="val 50000"/>
              </a:avLst>
            </a:prstGeom>
            <a:gradFill>
              <a:gsLst>
                <a:gs pos="0">
                  <a:srgbClr val="0070C0"/>
                </a:gs>
                <a:gs pos="100000">
                  <a:srgbClr val="00B0F0"/>
                </a:gs>
              </a:gsLst>
              <a:lin ang="5400000" scaled="1"/>
            </a:gradFill>
            <a:ln w="28575" cap="flat">
              <a:gradFill>
                <a:gsLst>
                  <a:gs pos="0">
                    <a:srgbClr val="00B0F0"/>
                  </a:gs>
                  <a:gs pos="100000">
                    <a:srgbClr val="0070C0"/>
                  </a:gs>
                </a:gsLst>
                <a:lin ang="5400000" scaled="1"/>
              </a:gradFill>
              <a:prstDash val="solid"/>
              <a:miter lim="800000"/>
              <a:headEnd/>
              <a:tailEnd/>
            </a:ln>
            <a:effectLst>
              <a:outerShdw blurRad="228600" dist="228600" dir="5400000" algn="t" rotWithShape="0">
                <a:schemeClr val="tx1">
                  <a:lumMod val="85000"/>
                  <a:lumOff val="15000"/>
                  <a:alpha val="28000"/>
                </a:scheme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nvGrpSpPr>
            <p:cNvPr id="39" name="组合 38"/>
            <p:cNvGrpSpPr/>
            <p:nvPr/>
          </p:nvGrpSpPr>
          <p:grpSpPr>
            <a:xfrm flipH="1">
              <a:off x="8889893" y="2786664"/>
              <a:ext cx="1008373" cy="766040"/>
              <a:chOff x="8489270" y="3429000"/>
              <a:chExt cx="1968500" cy="1495425"/>
            </a:xfrm>
          </p:grpSpPr>
          <p:sp>
            <p:nvSpPr>
              <p:cNvPr id="44" name="Freeform 5"/>
              <p:cNvSpPr>
                <a:spLocks/>
              </p:cNvSpPr>
              <p:nvPr/>
            </p:nvSpPr>
            <p:spPr bwMode="auto">
              <a:xfrm>
                <a:off x="8489270" y="3429000"/>
                <a:ext cx="1968500" cy="1495425"/>
              </a:xfrm>
              <a:custGeom>
                <a:avLst/>
                <a:gdLst>
                  <a:gd name="T0" fmla="*/ 206 w 524"/>
                  <a:gd name="T1" fmla="*/ 0 h 398"/>
                  <a:gd name="T2" fmla="*/ 199 w 524"/>
                  <a:gd name="T3" fmla="*/ 0 h 398"/>
                  <a:gd name="T4" fmla="*/ 195 w 524"/>
                  <a:gd name="T5" fmla="*/ 0 h 398"/>
                  <a:gd name="T6" fmla="*/ 190 w 524"/>
                  <a:gd name="T7" fmla="*/ 0 h 398"/>
                  <a:gd name="T8" fmla="*/ 0 w 524"/>
                  <a:gd name="T9" fmla="*/ 199 h 398"/>
                  <a:gd name="T10" fmla="*/ 190 w 524"/>
                  <a:gd name="T11" fmla="*/ 398 h 398"/>
                  <a:gd name="T12" fmla="*/ 195 w 524"/>
                  <a:gd name="T13" fmla="*/ 398 h 398"/>
                  <a:gd name="T14" fmla="*/ 199 w 524"/>
                  <a:gd name="T15" fmla="*/ 398 h 398"/>
                  <a:gd name="T16" fmla="*/ 206 w 524"/>
                  <a:gd name="T17" fmla="*/ 398 h 398"/>
                  <a:gd name="T18" fmla="*/ 524 w 524"/>
                  <a:gd name="T19" fmla="*/ 199 h 398"/>
                  <a:gd name="T20" fmla="*/ 206 w 524"/>
                  <a:gd name="T21" fmla="*/ 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24" h="398">
                    <a:moveTo>
                      <a:pt x="206" y="0"/>
                    </a:moveTo>
                    <a:cubicBezTo>
                      <a:pt x="204" y="0"/>
                      <a:pt x="201" y="0"/>
                      <a:pt x="199" y="0"/>
                    </a:cubicBezTo>
                    <a:cubicBezTo>
                      <a:pt x="198" y="0"/>
                      <a:pt x="196" y="0"/>
                      <a:pt x="195" y="0"/>
                    </a:cubicBezTo>
                    <a:cubicBezTo>
                      <a:pt x="193" y="0"/>
                      <a:pt x="192" y="0"/>
                      <a:pt x="190" y="0"/>
                    </a:cubicBezTo>
                    <a:cubicBezTo>
                      <a:pt x="84" y="5"/>
                      <a:pt x="0" y="92"/>
                      <a:pt x="0" y="199"/>
                    </a:cubicBezTo>
                    <a:cubicBezTo>
                      <a:pt x="0" y="306"/>
                      <a:pt x="84" y="393"/>
                      <a:pt x="190" y="398"/>
                    </a:cubicBezTo>
                    <a:cubicBezTo>
                      <a:pt x="192" y="398"/>
                      <a:pt x="193" y="398"/>
                      <a:pt x="195" y="398"/>
                    </a:cubicBezTo>
                    <a:cubicBezTo>
                      <a:pt x="196" y="398"/>
                      <a:pt x="198" y="398"/>
                      <a:pt x="199" y="398"/>
                    </a:cubicBezTo>
                    <a:cubicBezTo>
                      <a:pt x="201" y="398"/>
                      <a:pt x="204" y="398"/>
                      <a:pt x="206" y="398"/>
                    </a:cubicBezTo>
                    <a:cubicBezTo>
                      <a:pt x="401" y="394"/>
                      <a:pt x="524" y="199"/>
                      <a:pt x="524" y="199"/>
                    </a:cubicBezTo>
                    <a:cubicBezTo>
                      <a:pt x="524" y="199"/>
                      <a:pt x="401" y="4"/>
                      <a:pt x="206" y="0"/>
                    </a:cubicBezTo>
                    <a:close/>
                  </a:path>
                </a:pathLst>
              </a:custGeom>
              <a:gradFill>
                <a:gsLst>
                  <a:gs pos="0">
                    <a:srgbClr val="DDDDDD"/>
                  </a:gs>
                  <a:gs pos="100000">
                    <a:schemeClr val="bg1"/>
                  </a:gs>
                </a:gsLst>
                <a:lin ang="5400000" scaled="1"/>
              </a:gradFill>
              <a:ln w="28575" cap="flat">
                <a:gradFill>
                  <a:gsLst>
                    <a:gs pos="0">
                      <a:schemeClr val="bg1"/>
                    </a:gs>
                    <a:gs pos="100000">
                      <a:srgbClr val="DDDDDD"/>
                    </a:gs>
                  </a:gsLst>
                  <a:lin ang="5400000" scaled="1"/>
                </a:gradFill>
                <a:prstDash val="solid"/>
                <a:miter lim="800000"/>
                <a:headEnd/>
                <a:tailEnd/>
              </a:ln>
              <a:effectLst>
                <a:outerShdw blurRad="228600" dist="228600" dir="5400000" algn="t" rotWithShape="0">
                  <a:schemeClr val="tx1">
                    <a:lumMod val="85000"/>
                    <a:lumOff val="15000"/>
                    <a:alpha val="28000"/>
                  </a:scheme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45" name="椭圆 44"/>
              <p:cNvSpPr/>
              <p:nvPr/>
            </p:nvSpPr>
            <p:spPr>
              <a:xfrm>
                <a:off x="8676319" y="3601786"/>
                <a:ext cx="1149852" cy="1149852"/>
              </a:xfrm>
              <a:prstGeom prst="ellipse">
                <a:avLst/>
              </a:prstGeom>
              <a:solidFill>
                <a:srgbClr val="00B0F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40" name="文本框 39"/>
            <p:cNvSpPr txBox="1"/>
            <p:nvPr/>
          </p:nvSpPr>
          <p:spPr>
            <a:xfrm flipH="1">
              <a:off x="9288972" y="2917479"/>
              <a:ext cx="571096" cy="553997"/>
            </a:xfrm>
            <a:prstGeom prst="rect">
              <a:avLst/>
            </a:prstGeom>
            <a:noFill/>
          </p:spPr>
          <p:txBody>
            <a:bodyPr wrap="none" rtlCol="0">
              <a:spAutoFit/>
            </a:bodyPr>
            <a:lstStyle/>
            <a:p>
              <a:r>
                <a:rPr lang="en-US" altLang="zh-CN" sz="2100" b="1" dirty="0">
                  <a:solidFill>
                    <a:schemeClr val="bg1"/>
                  </a:solidFill>
                </a:rPr>
                <a:t>02</a:t>
              </a:r>
              <a:endParaRPr lang="zh-CN" altLang="en-US" sz="2100" b="1" dirty="0">
                <a:solidFill>
                  <a:schemeClr val="bg1"/>
                </a:solidFill>
              </a:endParaRPr>
            </a:p>
          </p:txBody>
        </p:sp>
        <p:grpSp>
          <p:nvGrpSpPr>
            <p:cNvPr id="41" name="组合 40"/>
            <p:cNvGrpSpPr/>
            <p:nvPr/>
          </p:nvGrpSpPr>
          <p:grpSpPr>
            <a:xfrm>
              <a:off x="8116745" y="2906737"/>
              <a:ext cx="517612" cy="525894"/>
              <a:chOff x="3619500" y="2434166"/>
              <a:chExt cx="590102" cy="599547"/>
            </a:xfrm>
            <a:solidFill>
              <a:schemeClr val="bg1"/>
            </a:solidFill>
          </p:grpSpPr>
          <p:sp>
            <p:nvSpPr>
              <p:cNvPr id="42" name="KSO_Shape"/>
              <p:cNvSpPr/>
              <p:nvPr/>
            </p:nvSpPr>
            <p:spPr>
              <a:xfrm>
                <a:off x="3619500" y="2476500"/>
                <a:ext cx="557213" cy="557213"/>
              </a:xfrm>
              <a:prstGeom prst="pi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013">
                  <a:solidFill>
                    <a:srgbClr val="FFFFFF"/>
                  </a:solidFill>
                </a:endParaRPr>
              </a:p>
            </p:txBody>
          </p:sp>
          <p:sp>
            <p:nvSpPr>
              <p:cNvPr id="43" name="KSO_Shape"/>
              <p:cNvSpPr/>
              <p:nvPr/>
            </p:nvSpPr>
            <p:spPr>
              <a:xfrm rot="17344659">
                <a:off x="3652389" y="2434166"/>
                <a:ext cx="557213" cy="557213"/>
              </a:xfrm>
              <a:prstGeom prst="pie">
                <a:avLst>
                  <a:gd name="adj1" fmla="val 20720386"/>
                  <a:gd name="adj2" fmla="val 40651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013">
                  <a:solidFill>
                    <a:srgbClr val="FFFFFF"/>
                  </a:solidFill>
                </a:endParaRPr>
              </a:p>
            </p:txBody>
          </p:sp>
        </p:grpSp>
      </p:grpSp>
    </p:spTree>
    <p:extLst>
      <p:ext uri="{BB962C8B-B14F-4D97-AF65-F5344CB8AC3E}">
        <p14:creationId xmlns="" xmlns:p14="http://schemas.microsoft.com/office/powerpoint/2010/main" val="2764965457"/>
      </p:ext>
    </p:extLst>
  </p:cSld>
  <p:clrMapOvr>
    <a:masterClrMapping/>
  </p:clrMapOvr>
  <p:transition spd="slow" advTm="0">
    <p:fade/>
  </p:transition>
  <mc:AlternateContent xmlns:mc="http://schemas.openxmlformats.org/markup-compatibility/2006">
    <mc:Choice xmlns=""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900"/>
                                </p:stCondLst>
                                <p:childTnLst>
                                  <p:par>
                                    <p:cTn id="9" presetID="2" presetClass="entr" presetSubtype="8" accel="40000" fill="hold" nodeType="afterEffect" p14:presetBounceEnd="40000">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14:bounceEnd="40000">
                                          <p:cBhvr additive="base">
                                            <p:cTn id="11" dur="1000" fill="hold"/>
                                            <p:tgtEl>
                                              <p:spTgt spid="17"/>
                                            </p:tgtEl>
                                            <p:attrNameLst>
                                              <p:attrName>ppt_x</p:attrName>
                                            </p:attrNameLst>
                                          </p:cBhvr>
                                          <p:tavLst>
                                            <p:tav tm="0">
                                              <p:val>
                                                <p:strVal val="0-#ppt_w/2"/>
                                              </p:val>
                                            </p:tav>
                                            <p:tav tm="100000">
                                              <p:val>
                                                <p:strVal val="#ppt_x"/>
                                              </p:val>
                                            </p:tav>
                                          </p:tavLst>
                                        </p:anim>
                                        <p:anim calcmode="lin" valueType="num" p14:bounceEnd="40000">
                                          <p:cBhvr additive="base">
                                            <p:cTn id="12" dur="1000" fill="hold"/>
                                            <p:tgtEl>
                                              <p:spTgt spid="17"/>
                                            </p:tgtEl>
                                            <p:attrNameLst>
                                              <p:attrName>ppt_y</p:attrName>
                                            </p:attrNameLst>
                                          </p:cBhvr>
                                          <p:tavLst>
                                            <p:tav tm="0">
                                              <p:val>
                                                <p:strVal val="#ppt_y"/>
                                              </p:val>
                                            </p:tav>
                                            <p:tav tm="100000">
                                              <p:val>
                                                <p:strVal val="#ppt_y"/>
                                              </p:val>
                                            </p:tav>
                                          </p:tavLst>
                                        </p:anim>
                                      </p:childTnLst>
                                    </p:cTn>
                                  </p:par>
                                </p:childTnLst>
                              </p:cTn>
                            </p:par>
                            <p:par>
                              <p:cTn id="13" fill="hold">
                                <p:stCondLst>
                                  <p:cond delay="1900"/>
                                </p:stCondLst>
                                <p:childTnLst>
                                  <p:par>
                                    <p:cTn id="14" presetID="12" presetClass="entr" presetSubtype="8"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p:tgtEl>
                                              <p:spTgt spid="5"/>
                                            </p:tgtEl>
                                            <p:attrNameLst>
                                              <p:attrName>ppt_x</p:attrName>
                                            </p:attrNameLst>
                                          </p:cBhvr>
                                          <p:tavLst>
                                            <p:tav tm="0">
                                              <p:val>
                                                <p:strVal val="#ppt_x-#ppt_w*1.125000"/>
                                              </p:val>
                                            </p:tav>
                                            <p:tav tm="100000">
                                              <p:val>
                                                <p:strVal val="#ppt_x"/>
                                              </p:val>
                                            </p:tav>
                                          </p:tavLst>
                                        </p:anim>
                                        <p:animEffect transition="in" filter="wipe(right)">
                                          <p:cBhvr>
                                            <p:cTn id="17" dur="500"/>
                                            <p:tgtEl>
                                              <p:spTgt spid="5"/>
                                            </p:tgtEl>
                                          </p:cBhvr>
                                        </p:animEffect>
                                      </p:childTnLst>
                                    </p:cTn>
                                  </p:par>
                                </p:childTnLst>
                              </p:cTn>
                            </p:par>
                            <p:par>
                              <p:cTn id="18" fill="hold">
                                <p:stCondLst>
                                  <p:cond delay="2400"/>
                                </p:stCondLst>
                                <p:childTnLst>
                                  <p:par>
                                    <p:cTn id="19" presetID="2" presetClass="entr" presetSubtype="2" accel="40000" fill="hold" nodeType="afterEffect" p14:presetBounceEnd="40000">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14:bounceEnd="40000">
                                          <p:cBhvr additive="base">
                                            <p:cTn id="21" dur="1000" fill="hold"/>
                                            <p:tgtEl>
                                              <p:spTgt spid="37"/>
                                            </p:tgtEl>
                                            <p:attrNameLst>
                                              <p:attrName>ppt_x</p:attrName>
                                            </p:attrNameLst>
                                          </p:cBhvr>
                                          <p:tavLst>
                                            <p:tav tm="0">
                                              <p:val>
                                                <p:strVal val="1+#ppt_w/2"/>
                                              </p:val>
                                            </p:tav>
                                            <p:tav tm="100000">
                                              <p:val>
                                                <p:strVal val="#ppt_x"/>
                                              </p:val>
                                            </p:tav>
                                          </p:tavLst>
                                        </p:anim>
                                        <p:anim calcmode="lin" valueType="num" p14:bounceEnd="40000">
                                          <p:cBhvr additive="base">
                                            <p:cTn id="22" dur="1000" fill="hold"/>
                                            <p:tgtEl>
                                              <p:spTgt spid="37"/>
                                            </p:tgtEl>
                                            <p:attrNameLst>
                                              <p:attrName>ppt_y</p:attrName>
                                            </p:attrNameLst>
                                          </p:cBhvr>
                                          <p:tavLst>
                                            <p:tav tm="0">
                                              <p:val>
                                                <p:strVal val="#ppt_y"/>
                                              </p:val>
                                            </p:tav>
                                            <p:tav tm="100000">
                                              <p:val>
                                                <p:strVal val="#ppt_y"/>
                                              </p:val>
                                            </p:tav>
                                          </p:tavLst>
                                        </p:anim>
                                      </p:childTnLst>
                                    </p:cTn>
                                  </p:par>
                                </p:childTnLst>
                              </p:cTn>
                            </p:par>
                            <p:par>
                              <p:cTn id="23" fill="hold">
                                <p:stCondLst>
                                  <p:cond delay="3400"/>
                                </p:stCondLst>
                                <p:childTnLst>
                                  <p:par>
                                    <p:cTn id="24" presetID="12" presetClass="entr" presetSubtype="2"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p:tgtEl>
                                              <p:spTgt spid="8"/>
                                            </p:tgtEl>
                                            <p:attrNameLst>
                                              <p:attrName>ppt_x</p:attrName>
                                            </p:attrNameLst>
                                          </p:cBhvr>
                                          <p:tavLst>
                                            <p:tav tm="0">
                                              <p:val>
                                                <p:strVal val="#ppt_x+#ppt_w*1.125000"/>
                                              </p:val>
                                            </p:tav>
                                            <p:tav tm="100000">
                                              <p:val>
                                                <p:strVal val="#ppt_x"/>
                                              </p:val>
                                            </p:tav>
                                          </p:tavLst>
                                        </p:anim>
                                        <p:animEffect transition="in" filter="wipe(left)">
                                          <p:cBhvr>
                                            <p:cTn id="27" dur="500"/>
                                            <p:tgtEl>
                                              <p:spTgt spid="8"/>
                                            </p:tgtEl>
                                          </p:cBhvr>
                                        </p:animEffect>
                                      </p:childTnLst>
                                    </p:cTn>
                                  </p:par>
                                </p:childTnLst>
                              </p:cTn>
                            </p:par>
                            <p:par>
                              <p:cTn id="28" fill="hold">
                                <p:stCondLst>
                                  <p:cond delay="3900"/>
                                </p:stCondLst>
                                <p:childTnLst>
                                  <p:par>
                                    <p:cTn id="29" presetID="2" presetClass="entr" presetSubtype="8" accel="40000" fill="hold" nodeType="afterEffect" p14:presetBounceEnd="40000">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14:bounceEnd="40000">
                                          <p:cBhvr additive="base">
                                            <p:cTn id="31" dur="1000" fill="hold"/>
                                            <p:tgtEl>
                                              <p:spTgt spid="30"/>
                                            </p:tgtEl>
                                            <p:attrNameLst>
                                              <p:attrName>ppt_x</p:attrName>
                                            </p:attrNameLst>
                                          </p:cBhvr>
                                          <p:tavLst>
                                            <p:tav tm="0">
                                              <p:val>
                                                <p:strVal val="0-#ppt_w/2"/>
                                              </p:val>
                                            </p:tav>
                                            <p:tav tm="100000">
                                              <p:val>
                                                <p:strVal val="#ppt_x"/>
                                              </p:val>
                                            </p:tav>
                                          </p:tavLst>
                                        </p:anim>
                                        <p:anim calcmode="lin" valueType="num" p14:bounceEnd="40000">
                                          <p:cBhvr additive="base">
                                            <p:cTn id="32" dur="1000" fill="hold"/>
                                            <p:tgtEl>
                                              <p:spTgt spid="30"/>
                                            </p:tgtEl>
                                            <p:attrNameLst>
                                              <p:attrName>ppt_y</p:attrName>
                                            </p:attrNameLst>
                                          </p:cBhvr>
                                          <p:tavLst>
                                            <p:tav tm="0">
                                              <p:val>
                                                <p:strVal val="#ppt_y"/>
                                              </p:val>
                                            </p:tav>
                                            <p:tav tm="100000">
                                              <p:val>
                                                <p:strVal val="#ppt_y"/>
                                              </p:val>
                                            </p:tav>
                                          </p:tavLst>
                                        </p:anim>
                                      </p:childTnLst>
                                    </p:cTn>
                                  </p:par>
                                </p:childTnLst>
                              </p:cTn>
                            </p:par>
                            <p:par>
                              <p:cTn id="33" fill="hold">
                                <p:stCondLst>
                                  <p:cond delay="4900"/>
                                </p:stCondLst>
                                <p:childTnLst>
                                  <p:par>
                                    <p:cTn id="34" presetID="12" presetClass="entr" presetSubtype="8"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p:tgtEl>
                                              <p:spTgt spid="11"/>
                                            </p:tgtEl>
                                            <p:attrNameLst>
                                              <p:attrName>ppt_x</p:attrName>
                                            </p:attrNameLst>
                                          </p:cBhvr>
                                          <p:tavLst>
                                            <p:tav tm="0">
                                              <p:val>
                                                <p:strVal val="#ppt_x-#ppt_w*1.125000"/>
                                              </p:val>
                                            </p:tav>
                                            <p:tav tm="100000">
                                              <p:val>
                                                <p:strVal val="#ppt_x"/>
                                              </p:val>
                                            </p:tav>
                                          </p:tavLst>
                                        </p:anim>
                                        <p:animEffect transition="in" filter="wipe(right)">
                                          <p:cBhvr>
                                            <p:cTn id="37" dur="500"/>
                                            <p:tgtEl>
                                              <p:spTgt spid="11"/>
                                            </p:tgtEl>
                                          </p:cBhvr>
                                        </p:animEffect>
                                      </p:childTnLst>
                                    </p:cTn>
                                  </p:par>
                                </p:childTnLst>
                              </p:cTn>
                            </p:par>
                            <p:par>
                              <p:cTn id="38" fill="hold">
                                <p:stCondLst>
                                  <p:cond delay="5400"/>
                                </p:stCondLst>
                                <p:childTnLst>
                                  <p:par>
                                    <p:cTn id="39" presetID="2" presetClass="entr" presetSubtype="2" accel="40000" fill="hold" nodeType="afterEffect" p14:presetBounceEnd="40000">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14:bounceEnd="40000">
                                          <p:cBhvr additive="base">
                                            <p:cTn id="41" dur="1000" fill="hold"/>
                                            <p:tgtEl>
                                              <p:spTgt spid="23"/>
                                            </p:tgtEl>
                                            <p:attrNameLst>
                                              <p:attrName>ppt_x</p:attrName>
                                            </p:attrNameLst>
                                          </p:cBhvr>
                                          <p:tavLst>
                                            <p:tav tm="0">
                                              <p:val>
                                                <p:strVal val="1+#ppt_w/2"/>
                                              </p:val>
                                            </p:tav>
                                            <p:tav tm="100000">
                                              <p:val>
                                                <p:strVal val="#ppt_x"/>
                                              </p:val>
                                            </p:tav>
                                          </p:tavLst>
                                        </p:anim>
                                        <p:anim calcmode="lin" valueType="num" p14:bounceEnd="40000">
                                          <p:cBhvr additive="base">
                                            <p:cTn id="42" dur="1000" fill="hold"/>
                                            <p:tgtEl>
                                              <p:spTgt spid="23"/>
                                            </p:tgtEl>
                                            <p:attrNameLst>
                                              <p:attrName>ppt_y</p:attrName>
                                            </p:attrNameLst>
                                          </p:cBhvr>
                                          <p:tavLst>
                                            <p:tav tm="0">
                                              <p:val>
                                                <p:strVal val="#ppt_y"/>
                                              </p:val>
                                            </p:tav>
                                            <p:tav tm="100000">
                                              <p:val>
                                                <p:strVal val="#ppt_y"/>
                                              </p:val>
                                            </p:tav>
                                          </p:tavLst>
                                        </p:anim>
                                      </p:childTnLst>
                                    </p:cTn>
                                  </p:par>
                                </p:childTnLst>
                              </p:cTn>
                            </p:par>
                            <p:par>
                              <p:cTn id="43" fill="hold">
                                <p:stCondLst>
                                  <p:cond delay="6400"/>
                                </p:stCondLst>
                                <p:childTnLst>
                                  <p:par>
                                    <p:cTn id="44" presetID="12" presetClass="entr" presetSubtype="2" fill="hold" nodeType="after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p:tgtEl>
                                              <p:spTgt spid="14"/>
                                            </p:tgtEl>
                                            <p:attrNameLst>
                                              <p:attrName>ppt_x</p:attrName>
                                            </p:attrNameLst>
                                          </p:cBhvr>
                                          <p:tavLst>
                                            <p:tav tm="0">
                                              <p:val>
                                                <p:strVal val="#ppt_x+#ppt_w*1.125000"/>
                                              </p:val>
                                            </p:tav>
                                            <p:tav tm="100000">
                                              <p:val>
                                                <p:strVal val="#ppt_x"/>
                                              </p:val>
                                            </p:tav>
                                          </p:tavLst>
                                        </p:anim>
                                        <p:animEffect transition="in" filter="wipe(left)">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900"/>
                                </p:stCondLst>
                                <p:childTnLst>
                                  <p:par>
                                    <p:cTn id="9" presetID="2" presetClass="entr" presetSubtype="8" accel="4000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1000" fill="hold"/>
                                            <p:tgtEl>
                                              <p:spTgt spid="17"/>
                                            </p:tgtEl>
                                            <p:attrNameLst>
                                              <p:attrName>ppt_x</p:attrName>
                                            </p:attrNameLst>
                                          </p:cBhvr>
                                          <p:tavLst>
                                            <p:tav tm="0">
                                              <p:val>
                                                <p:strVal val="0-#ppt_w/2"/>
                                              </p:val>
                                            </p:tav>
                                            <p:tav tm="100000">
                                              <p:val>
                                                <p:strVal val="#ppt_x"/>
                                              </p:val>
                                            </p:tav>
                                          </p:tavLst>
                                        </p:anim>
                                        <p:anim calcmode="lin" valueType="num">
                                          <p:cBhvr additive="base">
                                            <p:cTn id="12" dur="1000" fill="hold"/>
                                            <p:tgtEl>
                                              <p:spTgt spid="17"/>
                                            </p:tgtEl>
                                            <p:attrNameLst>
                                              <p:attrName>ppt_y</p:attrName>
                                            </p:attrNameLst>
                                          </p:cBhvr>
                                          <p:tavLst>
                                            <p:tav tm="0">
                                              <p:val>
                                                <p:strVal val="#ppt_y"/>
                                              </p:val>
                                            </p:tav>
                                            <p:tav tm="100000">
                                              <p:val>
                                                <p:strVal val="#ppt_y"/>
                                              </p:val>
                                            </p:tav>
                                          </p:tavLst>
                                        </p:anim>
                                      </p:childTnLst>
                                    </p:cTn>
                                  </p:par>
                                </p:childTnLst>
                              </p:cTn>
                            </p:par>
                            <p:par>
                              <p:cTn id="13" fill="hold">
                                <p:stCondLst>
                                  <p:cond delay="1900"/>
                                </p:stCondLst>
                                <p:childTnLst>
                                  <p:par>
                                    <p:cTn id="14" presetID="12" presetClass="entr" presetSubtype="8"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p:tgtEl>
                                              <p:spTgt spid="5"/>
                                            </p:tgtEl>
                                            <p:attrNameLst>
                                              <p:attrName>ppt_x</p:attrName>
                                            </p:attrNameLst>
                                          </p:cBhvr>
                                          <p:tavLst>
                                            <p:tav tm="0">
                                              <p:val>
                                                <p:strVal val="#ppt_x-#ppt_w*1.125000"/>
                                              </p:val>
                                            </p:tav>
                                            <p:tav tm="100000">
                                              <p:val>
                                                <p:strVal val="#ppt_x"/>
                                              </p:val>
                                            </p:tav>
                                          </p:tavLst>
                                        </p:anim>
                                        <p:animEffect transition="in" filter="wipe(right)">
                                          <p:cBhvr>
                                            <p:cTn id="17" dur="500"/>
                                            <p:tgtEl>
                                              <p:spTgt spid="5"/>
                                            </p:tgtEl>
                                          </p:cBhvr>
                                        </p:animEffect>
                                      </p:childTnLst>
                                    </p:cTn>
                                  </p:par>
                                </p:childTnLst>
                              </p:cTn>
                            </p:par>
                            <p:par>
                              <p:cTn id="18" fill="hold">
                                <p:stCondLst>
                                  <p:cond delay="2400"/>
                                </p:stCondLst>
                                <p:childTnLst>
                                  <p:par>
                                    <p:cTn id="19" presetID="2" presetClass="entr" presetSubtype="2" accel="40000"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1000" fill="hold"/>
                                            <p:tgtEl>
                                              <p:spTgt spid="37"/>
                                            </p:tgtEl>
                                            <p:attrNameLst>
                                              <p:attrName>ppt_x</p:attrName>
                                            </p:attrNameLst>
                                          </p:cBhvr>
                                          <p:tavLst>
                                            <p:tav tm="0">
                                              <p:val>
                                                <p:strVal val="1+#ppt_w/2"/>
                                              </p:val>
                                            </p:tav>
                                            <p:tav tm="100000">
                                              <p:val>
                                                <p:strVal val="#ppt_x"/>
                                              </p:val>
                                            </p:tav>
                                          </p:tavLst>
                                        </p:anim>
                                        <p:anim calcmode="lin" valueType="num">
                                          <p:cBhvr additive="base">
                                            <p:cTn id="22" dur="1000" fill="hold"/>
                                            <p:tgtEl>
                                              <p:spTgt spid="37"/>
                                            </p:tgtEl>
                                            <p:attrNameLst>
                                              <p:attrName>ppt_y</p:attrName>
                                            </p:attrNameLst>
                                          </p:cBhvr>
                                          <p:tavLst>
                                            <p:tav tm="0">
                                              <p:val>
                                                <p:strVal val="#ppt_y"/>
                                              </p:val>
                                            </p:tav>
                                            <p:tav tm="100000">
                                              <p:val>
                                                <p:strVal val="#ppt_y"/>
                                              </p:val>
                                            </p:tav>
                                          </p:tavLst>
                                        </p:anim>
                                      </p:childTnLst>
                                    </p:cTn>
                                  </p:par>
                                </p:childTnLst>
                              </p:cTn>
                            </p:par>
                            <p:par>
                              <p:cTn id="23" fill="hold">
                                <p:stCondLst>
                                  <p:cond delay="3400"/>
                                </p:stCondLst>
                                <p:childTnLst>
                                  <p:par>
                                    <p:cTn id="24" presetID="12" presetClass="entr" presetSubtype="2"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p:tgtEl>
                                              <p:spTgt spid="8"/>
                                            </p:tgtEl>
                                            <p:attrNameLst>
                                              <p:attrName>ppt_x</p:attrName>
                                            </p:attrNameLst>
                                          </p:cBhvr>
                                          <p:tavLst>
                                            <p:tav tm="0">
                                              <p:val>
                                                <p:strVal val="#ppt_x+#ppt_w*1.125000"/>
                                              </p:val>
                                            </p:tav>
                                            <p:tav tm="100000">
                                              <p:val>
                                                <p:strVal val="#ppt_x"/>
                                              </p:val>
                                            </p:tav>
                                          </p:tavLst>
                                        </p:anim>
                                        <p:animEffect transition="in" filter="wipe(left)">
                                          <p:cBhvr>
                                            <p:cTn id="27" dur="500"/>
                                            <p:tgtEl>
                                              <p:spTgt spid="8"/>
                                            </p:tgtEl>
                                          </p:cBhvr>
                                        </p:animEffect>
                                      </p:childTnLst>
                                    </p:cTn>
                                  </p:par>
                                </p:childTnLst>
                              </p:cTn>
                            </p:par>
                            <p:par>
                              <p:cTn id="28" fill="hold">
                                <p:stCondLst>
                                  <p:cond delay="3900"/>
                                </p:stCondLst>
                                <p:childTnLst>
                                  <p:par>
                                    <p:cTn id="29" presetID="2" presetClass="entr" presetSubtype="8" accel="40000" fill="hold" nodeType="after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1000" fill="hold"/>
                                            <p:tgtEl>
                                              <p:spTgt spid="30"/>
                                            </p:tgtEl>
                                            <p:attrNameLst>
                                              <p:attrName>ppt_x</p:attrName>
                                            </p:attrNameLst>
                                          </p:cBhvr>
                                          <p:tavLst>
                                            <p:tav tm="0">
                                              <p:val>
                                                <p:strVal val="0-#ppt_w/2"/>
                                              </p:val>
                                            </p:tav>
                                            <p:tav tm="100000">
                                              <p:val>
                                                <p:strVal val="#ppt_x"/>
                                              </p:val>
                                            </p:tav>
                                          </p:tavLst>
                                        </p:anim>
                                        <p:anim calcmode="lin" valueType="num">
                                          <p:cBhvr additive="base">
                                            <p:cTn id="32" dur="1000" fill="hold"/>
                                            <p:tgtEl>
                                              <p:spTgt spid="30"/>
                                            </p:tgtEl>
                                            <p:attrNameLst>
                                              <p:attrName>ppt_y</p:attrName>
                                            </p:attrNameLst>
                                          </p:cBhvr>
                                          <p:tavLst>
                                            <p:tav tm="0">
                                              <p:val>
                                                <p:strVal val="#ppt_y"/>
                                              </p:val>
                                            </p:tav>
                                            <p:tav tm="100000">
                                              <p:val>
                                                <p:strVal val="#ppt_y"/>
                                              </p:val>
                                            </p:tav>
                                          </p:tavLst>
                                        </p:anim>
                                      </p:childTnLst>
                                    </p:cTn>
                                  </p:par>
                                </p:childTnLst>
                              </p:cTn>
                            </p:par>
                            <p:par>
                              <p:cTn id="33" fill="hold">
                                <p:stCondLst>
                                  <p:cond delay="4900"/>
                                </p:stCondLst>
                                <p:childTnLst>
                                  <p:par>
                                    <p:cTn id="34" presetID="12" presetClass="entr" presetSubtype="8"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p:tgtEl>
                                              <p:spTgt spid="11"/>
                                            </p:tgtEl>
                                            <p:attrNameLst>
                                              <p:attrName>ppt_x</p:attrName>
                                            </p:attrNameLst>
                                          </p:cBhvr>
                                          <p:tavLst>
                                            <p:tav tm="0">
                                              <p:val>
                                                <p:strVal val="#ppt_x-#ppt_w*1.125000"/>
                                              </p:val>
                                            </p:tav>
                                            <p:tav tm="100000">
                                              <p:val>
                                                <p:strVal val="#ppt_x"/>
                                              </p:val>
                                            </p:tav>
                                          </p:tavLst>
                                        </p:anim>
                                        <p:animEffect transition="in" filter="wipe(right)">
                                          <p:cBhvr>
                                            <p:cTn id="37" dur="500"/>
                                            <p:tgtEl>
                                              <p:spTgt spid="11"/>
                                            </p:tgtEl>
                                          </p:cBhvr>
                                        </p:animEffect>
                                      </p:childTnLst>
                                    </p:cTn>
                                  </p:par>
                                </p:childTnLst>
                              </p:cTn>
                            </p:par>
                            <p:par>
                              <p:cTn id="38" fill="hold">
                                <p:stCondLst>
                                  <p:cond delay="5400"/>
                                </p:stCondLst>
                                <p:childTnLst>
                                  <p:par>
                                    <p:cTn id="39" presetID="2" presetClass="entr" presetSubtype="2" accel="40000" fill="hold" nodeType="after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1000" fill="hold"/>
                                            <p:tgtEl>
                                              <p:spTgt spid="23"/>
                                            </p:tgtEl>
                                            <p:attrNameLst>
                                              <p:attrName>ppt_x</p:attrName>
                                            </p:attrNameLst>
                                          </p:cBhvr>
                                          <p:tavLst>
                                            <p:tav tm="0">
                                              <p:val>
                                                <p:strVal val="1+#ppt_w/2"/>
                                              </p:val>
                                            </p:tav>
                                            <p:tav tm="100000">
                                              <p:val>
                                                <p:strVal val="#ppt_x"/>
                                              </p:val>
                                            </p:tav>
                                          </p:tavLst>
                                        </p:anim>
                                        <p:anim calcmode="lin" valueType="num">
                                          <p:cBhvr additive="base">
                                            <p:cTn id="42" dur="1000" fill="hold"/>
                                            <p:tgtEl>
                                              <p:spTgt spid="23"/>
                                            </p:tgtEl>
                                            <p:attrNameLst>
                                              <p:attrName>ppt_y</p:attrName>
                                            </p:attrNameLst>
                                          </p:cBhvr>
                                          <p:tavLst>
                                            <p:tav tm="0">
                                              <p:val>
                                                <p:strVal val="#ppt_y"/>
                                              </p:val>
                                            </p:tav>
                                            <p:tav tm="100000">
                                              <p:val>
                                                <p:strVal val="#ppt_y"/>
                                              </p:val>
                                            </p:tav>
                                          </p:tavLst>
                                        </p:anim>
                                      </p:childTnLst>
                                    </p:cTn>
                                  </p:par>
                                </p:childTnLst>
                              </p:cTn>
                            </p:par>
                            <p:par>
                              <p:cTn id="43" fill="hold">
                                <p:stCondLst>
                                  <p:cond delay="6400"/>
                                </p:stCondLst>
                                <p:childTnLst>
                                  <p:par>
                                    <p:cTn id="44" presetID="12" presetClass="entr" presetSubtype="2" fill="hold" nodeType="after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p:tgtEl>
                                              <p:spTgt spid="14"/>
                                            </p:tgtEl>
                                            <p:attrNameLst>
                                              <p:attrName>ppt_x</p:attrName>
                                            </p:attrNameLst>
                                          </p:cBhvr>
                                          <p:tavLst>
                                            <p:tav tm="0">
                                              <p:val>
                                                <p:strVal val="#ppt_x+#ppt_w*1.125000"/>
                                              </p:val>
                                            </p:tav>
                                            <p:tav tm="100000">
                                              <p:val>
                                                <p:strVal val="#ppt_x"/>
                                              </p:val>
                                            </p:tav>
                                          </p:tavLst>
                                        </p:anim>
                                        <p:animEffect transition="in" filter="wipe(left)">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2292908" y="2072845"/>
            <a:ext cx="589923" cy="553376"/>
            <a:chOff x="3108756" y="2110160"/>
            <a:chExt cx="745081" cy="698920"/>
          </a:xfrm>
          <a:solidFill>
            <a:schemeClr val="bg1"/>
          </a:solidFill>
        </p:grpSpPr>
        <p:sp>
          <p:nvSpPr>
            <p:cNvPr id="21" name="Freeform 489"/>
            <p:cNvSpPr>
              <a:spLocks/>
            </p:cNvSpPr>
            <p:nvPr/>
          </p:nvSpPr>
          <p:spPr bwMode="auto">
            <a:xfrm>
              <a:off x="3608602" y="2110160"/>
              <a:ext cx="245235" cy="303659"/>
            </a:xfrm>
            <a:custGeom>
              <a:avLst/>
              <a:gdLst>
                <a:gd name="T0" fmla="*/ 248 w 340"/>
                <a:gd name="T1" fmla="*/ 0 h 421"/>
                <a:gd name="T2" fmla="*/ 0 w 340"/>
                <a:gd name="T3" fmla="*/ 357 h 421"/>
                <a:gd name="T4" fmla="*/ 94 w 340"/>
                <a:gd name="T5" fmla="*/ 421 h 421"/>
                <a:gd name="T6" fmla="*/ 340 w 340"/>
                <a:gd name="T7" fmla="*/ 66 h 421"/>
                <a:gd name="T8" fmla="*/ 248 w 340"/>
                <a:gd name="T9" fmla="*/ 0 h 421"/>
              </a:gdLst>
              <a:ahLst/>
              <a:cxnLst>
                <a:cxn ang="0">
                  <a:pos x="T0" y="T1"/>
                </a:cxn>
                <a:cxn ang="0">
                  <a:pos x="T2" y="T3"/>
                </a:cxn>
                <a:cxn ang="0">
                  <a:pos x="T4" y="T5"/>
                </a:cxn>
                <a:cxn ang="0">
                  <a:pos x="T6" y="T7"/>
                </a:cxn>
                <a:cxn ang="0">
                  <a:pos x="T8" y="T9"/>
                </a:cxn>
              </a:cxnLst>
              <a:rect l="0" t="0" r="r" b="b"/>
              <a:pathLst>
                <a:path w="340" h="421">
                  <a:moveTo>
                    <a:pt x="248" y="0"/>
                  </a:moveTo>
                  <a:lnTo>
                    <a:pt x="0" y="357"/>
                  </a:lnTo>
                  <a:lnTo>
                    <a:pt x="94" y="421"/>
                  </a:lnTo>
                  <a:lnTo>
                    <a:pt x="340" y="66"/>
                  </a:lnTo>
                  <a:lnTo>
                    <a:pt x="24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2" name="Freeform 490"/>
            <p:cNvSpPr>
              <a:spLocks/>
            </p:cNvSpPr>
            <p:nvPr/>
          </p:nvSpPr>
          <p:spPr bwMode="auto">
            <a:xfrm>
              <a:off x="3584800" y="2379197"/>
              <a:ext cx="81505" cy="68522"/>
            </a:xfrm>
            <a:custGeom>
              <a:avLst/>
              <a:gdLst>
                <a:gd name="T0" fmla="*/ 14 w 113"/>
                <a:gd name="T1" fmla="*/ 12 h 95"/>
                <a:gd name="T2" fmla="*/ 0 w 113"/>
                <a:gd name="T3" fmla="*/ 33 h 95"/>
                <a:gd name="T4" fmla="*/ 14 w 113"/>
                <a:gd name="T5" fmla="*/ 43 h 95"/>
                <a:gd name="T6" fmla="*/ 26 w 113"/>
                <a:gd name="T7" fmla="*/ 52 h 95"/>
                <a:gd name="T8" fmla="*/ 90 w 113"/>
                <a:gd name="T9" fmla="*/ 95 h 95"/>
                <a:gd name="T10" fmla="*/ 113 w 113"/>
                <a:gd name="T11" fmla="*/ 62 h 95"/>
                <a:gd name="T12" fmla="*/ 23 w 113"/>
                <a:gd name="T13" fmla="*/ 0 h 95"/>
                <a:gd name="T14" fmla="*/ 14 w 113"/>
                <a:gd name="T15" fmla="*/ 12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95">
                  <a:moveTo>
                    <a:pt x="14" y="12"/>
                  </a:moveTo>
                  <a:lnTo>
                    <a:pt x="0" y="33"/>
                  </a:lnTo>
                  <a:lnTo>
                    <a:pt x="14" y="43"/>
                  </a:lnTo>
                  <a:lnTo>
                    <a:pt x="26" y="52"/>
                  </a:lnTo>
                  <a:lnTo>
                    <a:pt x="90" y="95"/>
                  </a:lnTo>
                  <a:lnTo>
                    <a:pt x="113" y="62"/>
                  </a:lnTo>
                  <a:lnTo>
                    <a:pt x="23" y="0"/>
                  </a:lnTo>
                  <a:lnTo>
                    <a:pt x="14" y="1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3" name="Freeform 491"/>
            <p:cNvSpPr>
              <a:spLocks/>
            </p:cNvSpPr>
            <p:nvPr/>
          </p:nvSpPr>
          <p:spPr bwMode="auto">
            <a:xfrm>
              <a:off x="3463625" y="2415261"/>
              <a:ext cx="177435" cy="226482"/>
            </a:xfrm>
            <a:custGeom>
              <a:avLst/>
              <a:gdLst>
                <a:gd name="T0" fmla="*/ 66 w 104"/>
                <a:gd name="T1" fmla="*/ 0 h 133"/>
                <a:gd name="T2" fmla="*/ 60 w 104"/>
                <a:gd name="T3" fmla="*/ 8 h 133"/>
                <a:gd name="T4" fmla="*/ 59 w 104"/>
                <a:gd name="T5" fmla="*/ 10 h 133"/>
                <a:gd name="T6" fmla="*/ 11 w 104"/>
                <a:gd name="T7" fmla="*/ 29 h 133"/>
                <a:gd name="T8" fmla="*/ 0 w 104"/>
                <a:gd name="T9" fmla="*/ 129 h 133"/>
                <a:gd name="T10" fmla="*/ 37 w 104"/>
                <a:gd name="T11" fmla="*/ 76 h 133"/>
                <a:gd name="T12" fmla="*/ 37 w 104"/>
                <a:gd name="T13" fmla="*/ 51 h 133"/>
                <a:gd name="T14" fmla="*/ 60 w 104"/>
                <a:gd name="T15" fmla="*/ 43 h 133"/>
                <a:gd name="T16" fmla="*/ 63 w 104"/>
                <a:gd name="T17" fmla="*/ 44 h 133"/>
                <a:gd name="T18" fmla="*/ 66 w 104"/>
                <a:gd name="T19" fmla="*/ 71 h 133"/>
                <a:gd name="T20" fmla="*/ 60 w 104"/>
                <a:gd name="T21" fmla="*/ 77 h 133"/>
                <a:gd name="T22" fmla="*/ 42 w 104"/>
                <a:gd name="T23" fmla="*/ 80 h 133"/>
                <a:gd name="T24" fmla="*/ 6 w 104"/>
                <a:gd name="T25" fmla="*/ 133 h 133"/>
                <a:gd name="T26" fmla="*/ 54 w 104"/>
                <a:gd name="T27" fmla="*/ 109 h 133"/>
                <a:gd name="T28" fmla="*/ 60 w 104"/>
                <a:gd name="T29" fmla="*/ 106 h 133"/>
                <a:gd name="T30" fmla="*/ 77 w 104"/>
                <a:gd name="T31" fmla="*/ 98 h 133"/>
                <a:gd name="T32" fmla="*/ 96 w 104"/>
                <a:gd name="T33" fmla="*/ 88 h 133"/>
                <a:gd name="T34" fmla="*/ 97 w 104"/>
                <a:gd name="T35" fmla="*/ 37 h 133"/>
                <a:gd name="T36" fmla="*/ 104 w 104"/>
                <a:gd name="T37" fmla="*/ 26 h 133"/>
                <a:gd name="T38" fmla="*/ 77 w 104"/>
                <a:gd name="T39" fmla="*/ 7 h 133"/>
                <a:gd name="T40" fmla="*/ 66 w 104"/>
                <a:gd name="T41"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4" h="133">
                  <a:moveTo>
                    <a:pt x="66" y="0"/>
                  </a:moveTo>
                  <a:cubicBezTo>
                    <a:pt x="60" y="8"/>
                    <a:pt x="60" y="8"/>
                    <a:pt x="60" y="8"/>
                  </a:cubicBezTo>
                  <a:cubicBezTo>
                    <a:pt x="59" y="10"/>
                    <a:pt x="59" y="10"/>
                    <a:pt x="59" y="10"/>
                  </a:cubicBezTo>
                  <a:cubicBezTo>
                    <a:pt x="11" y="29"/>
                    <a:pt x="11" y="29"/>
                    <a:pt x="11" y="29"/>
                  </a:cubicBezTo>
                  <a:cubicBezTo>
                    <a:pt x="0" y="129"/>
                    <a:pt x="0" y="129"/>
                    <a:pt x="0" y="129"/>
                  </a:cubicBezTo>
                  <a:cubicBezTo>
                    <a:pt x="37" y="76"/>
                    <a:pt x="37" y="76"/>
                    <a:pt x="37" y="76"/>
                  </a:cubicBezTo>
                  <a:cubicBezTo>
                    <a:pt x="32" y="70"/>
                    <a:pt x="31" y="60"/>
                    <a:pt x="37" y="51"/>
                  </a:cubicBezTo>
                  <a:cubicBezTo>
                    <a:pt x="43" y="43"/>
                    <a:pt x="52" y="40"/>
                    <a:pt x="60" y="43"/>
                  </a:cubicBezTo>
                  <a:cubicBezTo>
                    <a:pt x="61" y="43"/>
                    <a:pt x="62" y="44"/>
                    <a:pt x="63" y="44"/>
                  </a:cubicBezTo>
                  <a:cubicBezTo>
                    <a:pt x="71" y="50"/>
                    <a:pt x="72" y="62"/>
                    <a:pt x="66" y="71"/>
                  </a:cubicBezTo>
                  <a:cubicBezTo>
                    <a:pt x="64" y="74"/>
                    <a:pt x="62" y="76"/>
                    <a:pt x="60" y="77"/>
                  </a:cubicBezTo>
                  <a:cubicBezTo>
                    <a:pt x="55" y="81"/>
                    <a:pt x="48" y="82"/>
                    <a:pt x="42" y="80"/>
                  </a:cubicBezTo>
                  <a:cubicBezTo>
                    <a:pt x="6" y="133"/>
                    <a:pt x="6" y="133"/>
                    <a:pt x="6" y="133"/>
                  </a:cubicBezTo>
                  <a:cubicBezTo>
                    <a:pt x="54" y="109"/>
                    <a:pt x="54" y="109"/>
                    <a:pt x="54" y="109"/>
                  </a:cubicBezTo>
                  <a:cubicBezTo>
                    <a:pt x="60" y="106"/>
                    <a:pt x="60" y="106"/>
                    <a:pt x="60" y="106"/>
                  </a:cubicBezTo>
                  <a:cubicBezTo>
                    <a:pt x="77" y="98"/>
                    <a:pt x="77" y="98"/>
                    <a:pt x="77" y="98"/>
                  </a:cubicBezTo>
                  <a:cubicBezTo>
                    <a:pt x="96" y="88"/>
                    <a:pt x="96" y="88"/>
                    <a:pt x="96" y="88"/>
                  </a:cubicBezTo>
                  <a:cubicBezTo>
                    <a:pt x="97" y="37"/>
                    <a:pt x="97" y="37"/>
                    <a:pt x="97" y="37"/>
                  </a:cubicBezTo>
                  <a:cubicBezTo>
                    <a:pt x="104" y="26"/>
                    <a:pt x="104" y="26"/>
                    <a:pt x="104" y="26"/>
                  </a:cubicBezTo>
                  <a:cubicBezTo>
                    <a:pt x="77" y="7"/>
                    <a:pt x="77" y="7"/>
                    <a:pt x="77" y="7"/>
                  </a:cubicBezTo>
                  <a:lnTo>
                    <a:pt x="6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4" name="Rectangle 492"/>
            <p:cNvSpPr>
              <a:spLocks noChangeArrowheads="1"/>
            </p:cNvSpPr>
            <p:nvPr/>
          </p:nvSpPr>
          <p:spPr bwMode="auto">
            <a:xfrm>
              <a:off x="3237144" y="2495323"/>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5" name="Rectangle 493"/>
            <p:cNvSpPr>
              <a:spLocks noChangeArrowheads="1"/>
            </p:cNvSpPr>
            <p:nvPr/>
          </p:nvSpPr>
          <p:spPr bwMode="auto">
            <a:xfrm>
              <a:off x="3237144" y="2449161"/>
              <a:ext cx="168779" cy="17311"/>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6" name="Rectangle 494"/>
            <p:cNvSpPr>
              <a:spLocks noChangeArrowheads="1"/>
            </p:cNvSpPr>
            <p:nvPr/>
          </p:nvSpPr>
          <p:spPr bwMode="auto">
            <a:xfrm>
              <a:off x="3237144" y="2403000"/>
              <a:ext cx="168779" cy="1586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7" name="Rectangle 495"/>
            <p:cNvSpPr>
              <a:spLocks noChangeArrowheads="1"/>
            </p:cNvSpPr>
            <p:nvPr/>
          </p:nvSpPr>
          <p:spPr bwMode="auto">
            <a:xfrm>
              <a:off x="3237144" y="2357559"/>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8" name="Freeform 496"/>
            <p:cNvSpPr>
              <a:spLocks/>
            </p:cNvSpPr>
            <p:nvPr/>
          </p:nvSpPr>
          <p:spPr bwMode="auto">
            <a:xfrm>
              <a:off x="3108756" y="2215467"/>
              <a:ext cx="489749" cy="593613"/>
            </a:xfrm>
            <a:custGeom>
              <a:avLst/>
              <a:gdLst>
                <a:gd name="T0" fmla="*/ 268 w 287"/>
                <a:gd name="T1" fmla="*/ 303 h 348"/>
                <a:gd name="T2" fmla="*/ 245 w 287"/>
                <a:gd name="T3" fmla="*/ 331 h 348"/>
                <a:gd name="T4" fmla="*/ 90 w 287"/>
                <a:gd name="T5" fmla="*/ 331 h 348"/>
                <a:gd name="T6" fmla="*/ 90 w 287"/>
                <a:gd name="T7" fmla="*/ 281 h 348"/>
                <a:gd name="T8" fmla="*/ 76 w 287"/>
                <a:gd name="T9" fmla="*/ 263 h 348"/>
                <a:gd name="T10" fmla="*/ 17 w 287"/>
                <a:gd name="T11" fmla="*/ 263 h 348"/>
                <a:gd name="T12" fmla="*/ 17 w 287"/>
                <a:gd name="T13" fmla="*/ 59 h 348"/>
                <a:gd name="T14" fmla="*/ 40 w 287"/>
                <a:gd name="T15" fmla="*/ 27 h 348"/>
                <a:gd name="T16" fmla="*/ 251 w 287"/>
                <a:gd name="T17" fmla="*/ 27 h 348"/>
                <a:gd name="T18" fmla="*/ 268 w 287"/>
                <a:gd name="T19" fmla="*/ 52 h 348"/>
                <a:gd name="T20" fmla="*/ 268 w 287"/>
                <a:gd name="T21" fmla="*/ 104 h 348"/>
                <a:gd name="T22" fmla="*/ 268 w 287"/>
                <a:gd name="T23" fmla="*/ 104 h 348"/>
                <a:gd name="T24" fmla="*/ 285 w 287"/>
                <a:gd name="T25" fmla="*/ 83 h 348"/>
                <a:gd name="T26" fmla="*/ 285 w 287"/>
                <a:gd name="T27" fmla="*/ 45 h 348"/>
                <a:gd name="T28" fmla="*/ 252 w 287"/>
                <a:gd name="T29" fmla="*/ 8 h 348"/>
                <a:gd name="T30" fmla="*/ 70 w 287"/>
                <a:gd name="T31" fmla="*/ 8 h 348"/>
                <a:gd name="T32" fmla="*/ 40 w 287"/>
                <a:gd name="T33" fmla="*/ 8 h 348"/>
                <a:gd name="T34" fmla="*/ 0 w 287"/>
                <a:gd name="T35" fmla="*/ 44 h 348"/>
                <a:gd name="T36" fmla="*/ 0 w 287"/>
                <a:gd name="T37" fmla="*/ 294 h 348"/>
                <a:gd name="T38" fmla="*/ 82 w 287"/>
                <a:gd name="T39" fmla="*/ 346 h 348"/>
                <a:gd name="T40" fmla="*/ 252 w 287"/>
                <a:gd name="T41" fmla="*/ 346 h 348"/>
                <a:gd name="T42" fmla="*/ 285 w 287"/>
                <a:gd name="T43" fmla="*/ 321 h 348"/>
                <a:gd name="T44" fmla="*/ 285 w 287"/>
                <a:gd name="T45" fmla="*/ 228 h 348"/>
                <a:gd name="T46" fmla="*/ 268 w 287"/>
                <a:gd name="T47" fmla="*/ 238 h 348"/>
                <a:gd name="T48" fmla="*/ 268 w 287"/>
                <a:gd name="T49" fmla="*/ 303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7" h="348">
                  <a:moveTo>
                    <a:pt x="268" y="303"/>
                  </a:moveTo>
                  <a:cubicBezTo>
                    <a:pt x="268" y="303"/>
                    <a:pt x="272" y="331"/>
                    <a:pt x="245" y="331"/>
                  </a:cubicBezTo>
                  <a:cubicBezTo>
                    <a:pt x="217" y="331"/>
                    <a:pt x="90" y="331"/>
                    <a:pt x="90" y="331"/>
                  </a:cubicBezTo>
                  <a:cubicBezTo>
                    <a:pt x="90" y="281"/>
                    <a:pt x="90" y="281"/>
                    <a:pt x="90" y="281"/>
                  </a:cubicBezTo>
                  <a:cubicBezTo>
                    <a:pt x="90" y="281"/>
                    <a:pt x="91" y="263"/>
                    <a:pt x="76" y="263"/>
                  </a:cubicBezTo>
                  <a:cubicBezTo>
                    <a:pt x="60" y="263"/>
                    <a:pt x="17" y="263"/>
                    <a:pt x="17" y="263"/>
                  </a:cubicBezTo>
                  <a:cubicBezTo>
                    <a:pt x="17" y="59"/>
                    <a:pt x="17" y="59"/>
                    <a:pt x="17" y="59"/>
                  </a:cubicBezTo>
                  <a:cubicBezTo>
                    <a:pt x="17" y="59"/>
                    <a:pt x="13" y="27"/>
                    <a:pt x="40" y="27"/>
                  </a:cubicBezTo>
                  <a:cubicBezTo>
                    <a:pt x="251" y="27"/>
                    <a:pt x="251" y="27"/>
                    <a:pt x="251" y="27"/>
                  </a:cubicBezTo>
                  <a:cubicBezTo>
                    <a:pt x="251" y="27"/>
                    <a:pt x="268" y="30"/>
                    <a:pt x="268" y="52"/>
                  </a:cubicBezTo>
                  <a:cubicBezTo>
                    <a:pt x="268" y="57"/>
                    <a:pt x="268" y="77"/>
                    <a:pt x="268" y="104"/>
                  </a:cubicBezTo>
                  <a:cubicBezTo>
                    <a:pt x="268" y="104"/>
                    <a:pt x="268" y="104"/>
                    <a:pt x="268" y="104"/>
                  </a:cubicBezTo>
                  <a:cubicBezTo>
                    <a:pt x="285" y="83"/>
                    <a:pt x="285" y="83"/>
                    <a:pt x="285" y="83"/>
                  </a:cubicBezTo>
                  <a:cubicBezTo>
                    <a:pt x="285" y="60"/>
                    <a:pt x="285" y="45"/>
                    <a:pt x="285" y="45"/>
                  </a:cubicBezTo>
                  <a:cubicBezTo>
                    <a:pt x="285" y="45"/>
                    <a:pt x="287" y="8"/>
                    <a:pt x="252" y="8"/>
                  </a:cubicBezTo>
                  <a:cubicBezTo>
                    <a:pt x="70" y="8"/>
                    <a:pt x="70" y="8"/>
                    <a:pt x="70" y="8"/>
                  </a:cubicBezTo>
                  <a:cubicBezTo>
                    <a:pt x="40" y="8"/>
                    <a:pt x="40" y="8"/>
                    <a:pt x="40" y="8"/>
                  </a:cubicBezTo>
                  <a:cubicBezTo>
                    <a:pt x="40" y="8"/>
                    <a:pt x="0" y="0"/>
                    <a:pt x="0" y="44"/>
                  </a:cubicBezTo>
                  <a:cubicBezTo>
                    <a:pt x="0" y="87"/>
                    <a:pt x="0" y="294"/>
                    <a:pt x="0" y="294"/>
                  </a:cubicBezTo>
                  <a:cubicBezTo>
                    <a:pt x="82" y="346"/>
                    <a:pt x="82" y="346"/>
                    <a:pt x="82" y="346"/>
                  </a:cubicBezTo>
                  <a:cubicBezTo>
                    <a:pt x="252" y="346"/>
                    <a:pt x="252" y="346"/>
                    <a:pt x="252" y="346"/>
                  </a:cubicBezTo>
                  <a:cubicBezTo>
                    <a:pt x="252" y="346"/>
                    <a:pt x="285" y="348"/>
                    <a:pt x="285" y="321"/>
                  </a:cubicBezTo>
                  <a:cubicBezTo>
                    <a:pt x="285" y="312"/>
                    <a:pt x="285" y="274"/>
                    <a:pt x="285" y="228"/>
                  </a:cubicBezTo>
                  <a:cubicBezTo>
                    <a:pt x="268" y="238"/>
                    <a:pt x="268" y="238"/>
                    <a:pt x="268" y="238"/>
                  </a:cubicBezTo>
                  <a:cubicBezTo>
                    <a:pt x="268" y="275"/>
                    <a:pt x="268" y="303"/>
                    <a:pt x="268" y="30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grpSp>
      <p:sp>
        <p:nvSpPr>
          <p:cNvPr id="30" name="椭圆 29"/>
          <p:cNvSpPr/>
          <p:nvPr/>
        </p:nvSpPr>
        <p:spPr>
          <a:xfrm>
            <a:off x="3791517" y="2163082"/>
            <a:ext cx="422057" cy="4220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63" name="组合 3"/>
          <p:cNvGrpSpPr/>
          <p:nvPr/>
        </p:nvGrpSpPr>
        <p:grpSpPr>
          <a:xfrm>
            <a:off x="145383" y="0"/>
            <a:ext cx="2072960" cy="2584754"/>
            <a:chOff x="3295850" y="1908877"/>
            <a:chExt cx="3738030" cy="4660916"/>
          </a:xfrm>
        </p:grpSpPr>
        <p:sp>
          <p:nvSpPr>
            <p:cNvPr id="64" name="圆角矩形 63"/>
            <p:cNvSpPr/>
            <p:nvPr/>
          </p:nvSpPr>
          <p:spPr>
            <a:xfrm rot="2760000">
              <a:off x="3098889" y="2634801"/>
              <a:ext cx="4660916" cy="3209067"/>
            </a:xfrm>
            <a:prstGeom prst="roundRect">
              <a:avLst>
                <a:gd name="adj" fmla="val 50000"/>
              </a:avLst>
            </a:prstGeom>
            <a:gradFill>
              <a:gsLst>
                <a:gs pos="33000">
                  <a:srgbClr val="6C6C6C">
                    <a:alpha val="42000"/>
                  </a:srgbClr>
                </a:gs>
                <a:gs pos="0">
                  <a:schemeClr val="tx1">
                    <a:alpha val="54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65" name="Freeform 5"/>
            <p:cNvSpPr>
              <a:spLocks/>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66" name="圆角矩形 65"/>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67" name="Freeform 5"/>
            <p:cNvSpPr>
              <a:spLocks/>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70C0"/>
                </a:gs>
                <a:gs pos="0">
                  <a:srgbClr val="00B0F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68" name="组合 67"/>
          <p:cNvGrpSpPr/>
          <p:nvPr/>
        </p:nvGrpSpPr>
        <p:grpSpPr>
          <a:xfrm>
            <a:off x="590629" y="464527"/>
            <a:ext cx="5003430" cy="1002075"/>
            <a:chOff x="2292908" y="1969277"/>
            <a:chExt cx="5003430" cy="1002075"/>
          </a:xfrm>
        </p:grpSpPr>
        <p:sp>
          <p:nvSpPr>
            <p:cNvPr id="69" name="圆角矩形 68"/>
            <p:cNvSpPr/>
            <p:nvPr/>
          </p:nvSpPr>
          <p:spPr>
            <a:xfrm>
              <a:off x="3401387" y="1969277"/>
              <a:ext cx="3894951" cy="751080"/>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70" name="组合 69"/>
            <p:cNvGrpSpPr/>
            <p:nvPr/>
          </p:nvGrpSpPr>
          <p:grpSpPr>
            <a:xfrm>
              <a:off x="3471676" y="2283134"/>
              <a:ext cx="118508" cy="118509"/>
              <a:chOff x="4486616" y="3001075"/>
              <a:chExt cx="274695" cy="274699"/>
            </a:xfrm>
          </p:grpSpPr>
          <p:sp>
            <p:nvSpPr>
              <p:cNvPr id="92" name="椭圆 10"/>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93" name="椭圆 11"/>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71" name="组合 12"/>
            <p:cNvGrpSpPr/>
            <p:nvPr/>
          </p:nvGrpSpPr>
          <p:grpSpPr>
            <a:xfrm>
              <a:off x="3172171" y="2283134"/>
              <a:ext cx="118508" cy="118509"/>
              <a:chOff x="4486616" y="3001075"/>
              <a:chExt cx="274695" cy="274699"/>
            </a:xfrm>
          </p:grpSpPr>
          <p:sp>
            <p:nvSpPr>
              <p:cNvPr id="90" name="椭圆 13"/>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91" name="椭圆 90"/>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72" name="组合 15"/>
            <p:cNvGrpSpPr/>
            <p:nvPr/>
          </p:nvGrpSpPr>
          <p:grpSpPr>
            <a:xfrm>
              <a:off x="3238728" y="2316796"/>
              <a:ext cx="288238" cy="46073"/>
              <a:chOff x="4318304" y="3089060"/>
              <a:chExt cx="384317" cy="61430"/>
            </a:xfrm>
          </p:grpSpPr>
          <p:sp>
            <p:nvSpPr>
              <p:cNvPr id="88" name="圆角矩形 87"/>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89" name="圆角矩形 88"/>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73" name="文本框 18"/>
            <p:cNvSpPr txBox="1"/>
            <p:nvPr/>
          </p:nvSpPr>
          <p:spPr>
            <a:xfrm>
              <a:off x="4213574" y="2094189"/>
              <a:ext cx="2966479" cy="877163"/>
            </a:xfrm>
            <a:prstGeom prst="rect">
              <a:avLst/>
            </a:prstGeom>
            <a:noFill/>
          </p:spPr>
          <p:txBody>
            <a:bodyPr wrap="square" rtlCol="0">
              <a:spAutoFit/>
            </a:bodyPr>
            <a:lstStyle/>
            <a:p>
              <a:pPr algn="ctr"/>
              <a:r>
                <a:rPr lang="zh-CN" altLang="en-US" sz="2400" dirty="0" smtClean="0">
                  <a:solidFill>
                    <a:schemeClr val="bg1"/>
                  </a:solidFill>
                  <a:latin typeface="微软雅黑" panose="020B0503020204020204" pitchFamily="34" charset="-122"/>
                  <a:ea typeface="微软雅黑" panose="020B0503020204020204" pitchFamily="34" charset="-122"/>
                </a:rPr>
                <a:t>原理概述及分类</a:t>
              </a:r>
            </a:p>
            <a:p>
              <a:pPr algn="ctr"/>
              <a:endParaRPr lang="zh-CN" altLang="en-US" sz="2700" dirty="0">
                <a:solidFill>
                  <a:schemeClr val="bg1"/>
                </a:solidFill>
                <a:latin typeface="微软雅黑" panose="020B0503020204020204" pitchFamily="34" charset="-122"/>
                <a:ea typeface="微软雅黑" panose="020B0503020204020204" pitchFamily="34" charset="-122"/>
              </a:endParaRPr>
            </a:p>
          </p:txBody>
        </p:sp>
        <p:grpSp>
          <p:nvGrpSpPr>
            <p:cNvPr id="74" name="组合 19"/>
            <p:cNvGrpSpPr/>
            <p:nvPr/>
          </p:nvGrpSpPr>
          <p:grpSpPr>
            <a:xfrm>
              <a:off x="2292908" y="2072845"/>
              <a:ext cx="589923" cy="553376"/>
              <a:chOff x="3108756" y="2110160"/>
              <a:chExt cx="745081" cy="698920"/>
            </a:xfrm>
            <a:solidFill>
              <a:schemeClr val="bg1"/>
            </a:solidFill>
          </p:grpSpPr>
          <p:sp>
            <p:nvSpPr>
              <p:cNvPr id="80" name="Freeform 489"/>
              <p:cNvSpPr>
                <a:spLocks/>
              </p:cNvSpPr>
              <p:nvPr/>
            </p:nvSpPr>
            <p:spPr bwMode="auto">
              <a:xfrm>
                <a:off x="3608602" y="2110160"/>
                <a:ext cx="245235" cy="303659"/>
              </a:xfrm>
              <a:custGeom>
                <a:avLst/>
                <a:gdLst>
                  <a:gd name="T0" fmla="*/ 248 w 340"/>
                  <a:gd name="T1" fmla="*/ 0 h 421"/>
                  <a:gd name="T2" fmla="*/ 0 w 340"/>
                  <a:gd name="T3" fmla="*/ 357 h 421"/>
                  <a:gd name="T4" fmla="*/ 94 w 340"/>
                  <a:gd name="T5" fmla="*/ 421 h 421"/>
                  <a:gd name="T6" fmla="*/ 340 w 340"/>
                  <a:gd name="T7" fmla="*/ 66 h 421"/>
                  <a:gd name="T8" fmla="*/ 248 w 340"/>
                  <a:gd name="T9" fmla="*/ 0 h 421"/>
                </a:gdLst>
                <a:ahLst/>
                <a:cxnLst>
                  <a:cxn ang="0">
                    <a:pos x="T0" y="T1"/>
                  </a:cxn>
                  <a:cxn ang="0">
                    <a:pos x="T2" y="T3"/>
                  </a:cxn>
                  <a:cxn ang="0">
                    <a:pos x="T4" y="T5"/>
                  </a:cxn>
                  <a:cxn ang="0">
                    <a:pos x="T6" y="T7"/>
                  </a:cxn>
                  <a:cxn ang="0">
                    <a:pos x="T8" y="T9"/>
                  </a:cxn>
                </a:cxnLst>
                <a:rect l="0" t="0" r="r" b="b"/>
                <a:pathLst>
                  <a:path w="340" h="421">
                    <a:moveTo>
                      <a:pt x="248" y="0"/>
                    </a:moveTo>
                    <a:lnTo>
                      <a:pt x="0" y="357"/>
                    </a:lnTo>
                    <a:lnTo>
                      <a:pt x="94" y="421"/>
                    </a:lnTo>
                    <a:lnTo>
                      <a:pt x="340" y="66"/>
                    </a:lnTo>
                    <a:lnTo>
                      <a:pt x="24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1" name="Freeform 490"/>
              <p:cNvSpPr>
                <a:spLocks/>
              </p:cNvSpPr>
              <p:nvPr/>
            </p:nvSpPr>
            <p:spPr bwMode="auto">
              <a:xfrm>
                <a:off x="3584800" y="2379197"/>
                <a:ext cx="81505" cy="68522"/>
              </a:xfrm>
              <a:custGeom>
                <a:avLst/>
                <a:gdLst>
                  <a:gd name="T0" fmla="*/ 14 w 113"/>
                  <a:gd name="T1" fmla="*/ 12 h 95"/>
                  <a:gd name="T2" fmla="*/ 0 w 113"/>
                  <a:gd name="T3" fmla="*/ 33 h 95"/>
                  <a:gd name="T4" fmla="*/ 14 w 113"/>
                  <a:gd name="T5" fmla="*/ 43 h 95"/>
                  <a:gd name="T6" fmla="*/ 26 w 113"/>
                  <a:gd name="T7" fmla="*/ 52 h 95"/>
                  <a:gd name="T8" fmla="*/ 90 w 113"/>
                  <a:gd name="T9" fmla="*/ 95 h 95"/>
                  <a:gd name="T10" fmla="*/ 113 w 113"/>
                  <a:gd name="T11" fmla="*/ 62 h 95"/>
                  <a:gd name="T12" fmla="*/ 23 w 113"/>
                  <a:gd name="T13" fmla="*/ 0 h 95"/>
                  <a:gd name="T14" fmla="*/ 14 w 113"/>
                  <a:gd name="T15" fmla="*/ 12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95">
                    <a:moveTo>
                      <a:pt x="14" y="12"/>
                    </a:moveTo>
                    <a:lnTo>
                      <a:pt x="0" y="33"/>
                    </a:lnTo>
                    <a:lnTo>
                      <a:pt x="14" y="43"/>
                    </a:lnTo>
                    <a:lnTo>
                      <a:pt x="26" y="52"/>
                    </a:lnTo>
                    <a:lnTo>
                      <a:pt x="90" y="95"/>
                    </a:lnTo>
                    <a:lnTo>
                      <a:pt x="113" y="62"/>
                    </a:lnTo>
                    <a:lnTo>
                      <a:pt x="23" y="0"/>
                    </a:lnTo>
                    <a:lnTo>
                      <a:pt x="14" y="1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2" name="Freeform 491"/>
              <p:cNvSpPr>
                <a:spLocks/>
              </p:cNvSpPr>
              <p:nvPr/>
            </p:nvSpPr>
            <p:spPr bwMode="auto">
              <a:xfrm>
                <a:off x="3463625" y="2415261"/>
                <a:ext cx="177435" cy="226482"/>
              </a:xfrm>
              <a:custGeom>
                <a:avLst/>
                <a:gdLst>
                  <a:gd name="T0" fmla="*/ 66 w 104"/>
                  <a:gd name="T1" fmla="*/ 0 h 133"/>
                  <a:gd name="T2" fmla="*/ 60 w 104"/>
                  <a:gd name="T3" fmla="*/ 8 h 133"/>
                  <a:gd name="T4" fmla="*/ 59 w 104"/>
                  <a:gd name="T5" fmla="*/ 10 h 133"/>
                  <a:gd name="T6" fmla="*/ 11 w 104"/>
                  <a:gd name="T7" fmla="*/ 29 h 133"/>
                  <a:gd name="T8" fmla="*/ 0 w 104"/>
                  <a:gd name="T9" fmla="*/ 129 h 133"/>
                  <a:gd name="T10" fmla="*/ 37 w 104"/>
                  <a:gd name="T11" fmla="*/ 76 h 133"/>
                  <a:gd name="T12" fmla="*/ 37 w 104"/>
                  <a:gd name="T13" fmla="*/ 51 h 133"/>
                  <a:gd name="T14" fmla="*/ 60 w 104"/>
                  <a:gd name="T15" fmla="*/ 43 h 133"/>
                  <a:gd name="T16" fmla="*/ 63 w 104"/>
                  <a:gd name="T17" fmla="*/ 44 h 133"/>
                  <a:gd name="T18" fmla="*/ 66 w 104"/>
                  <a:gd name="T19" fmla="*/ 71 h 133"/>
                  <a:gd name="T20" fmla="*/ 60 w 104"/>
                  <a:gd name="T21" fmla="*/ 77 h 133"/>
                  <a:gd name="T22" fmla="*/ 42 w 104"/>
                  <a:gd name="T23" fmla="*/ 80 h 133"/>
                  <a:gd name="T24" fmla="*/ 6 w 104"/>
                  <a:gd name="T25" fmla="*/ 133 h 133"/>
                  <a:gd name="T26" fmla="*/ 54 w 104"/>
                  <a:gd name="T27" fmla="*/ 109 h 133"/>
                  <a:gd name="T28" fmla="*/ 60 w 104"/>
                  <a:gd name="T29" fmla="*/ 106 h 133"/>
                  <a:gd name="T30" fmla="*/ 77 w 104"/>
                  <a:gd name="T31" fmla="*/ 98 h 133"/>
                  <a:gd name="T32" fmla="*/ 96 w 104"/>
                  <a:gd name="T33" fmla="*/ 88 h 133"/>
                  <a:gd name="T34" fmla="*/ 97 w 104"/>
                  <a:gd name="T35" fmla="*/ 37 h 133"/>
                  <a:gd name="T36" fmla="*/ 104 w 104"/>
                  <a:gd name="T37" fmla="*/ 26 h 133"/>
                  <a:gd name="T38" fmla="*/ 77 w 104"/>
                  <a:gd name="T39" fmla="*/ 7 h 133"/>
                  <a:gd name="T40" fmla="*/ 66 w 104"/>
                  <a:gd name="T41"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4" h="133">
                    <a:moveTo>
                      <a:pt x="66" y="0"/>
                    </a:moveTo>
                    <a:cubicBezTo>
                      <a:pt x="60" y="8"/>
                      <a:pt x="60" y="8"/>
                      <a:pt x="60" y="8"/>
                    </a:cubicBezTo>
                    <a:cubicBezTo>
                      <a:pt x="59" y="10"/>
                      <a:pt x="59" y="10"/>
                      <a:pt x="59" y="10"/>
                    </a:cubicBezTo>
                    <a:cubicBezTo>
                      <a:pt x="11" y="29"/>
                      <a:pt x="11" y="29"/>
                      <a:pt x="11" y="29"/>
                    </a:cubicBezTo>
                    <a:cubicBezTo>
                      <a:pt x="0" y="129"/>
                      <a:pt x="0" y="129"/>
                      <a:pt x="0" y="129"/>
                    </a:cubicBezTo>
                    <a:cubicBezTo>
                      <a:pt x="37" y="76"/>
                      <a:pt x="37" y="76"/>
                      <a:pt x="37" y="76"/>
                    </a:cubicBezTo>
                    <a:cubicBezTo>
                      <a:pt x="32" y="70"/>
                      <a:pt x="31" y="60"/>
                      <a:pt x="37" y="51"/>
                    </a:cubicBezTo>
                    <a:cubicBezTo>
                      <a:pt x="43" y="43"/>
                      <a:pt x="52" y="40"/>
                      <a:pt x="60" y="43"/>
                    </a:cubicBezTo>
                    <a:cubicBezTo>
                      <a:pt x="61" y="43"/>
                      <a:pt x="62" y="44"/>
                      <a:pt x="63" y="44"/>
                    </a:cubicBezTo>
                    <a:cubicBezTo>
                      <a:pt x="71" y="50"/>
                      <a:pt x="72" y="62"/>
                      <a:pt x="66" y="71"/>
                    </a:cubicBezTo>
                    <a:cubicBezTo>
                      <a:pt x="64" y="74"/>
                      <a:pt x="62" y="76"/>
                      <a:pt x="60" y="77"/>
                    </a:cubicBezTo>
                    <a:cubicBezTo>
                      <a:pt x="55" y="81"/>
                      <a:pt x="48" y="82"/>
                      <a:pt x="42" y="80"/>
                    </a:cubicBezTo>
                    <a:cubicBezTo>
                      <a:pt x="6" y="133"/>
                      <a:pt x="6" y="133"/>
                      <a:pt x="6" y="133"/>
                    </a:cubicBezTo>
                    <a:cubicBezTo>
                      <a:pt x="54" y="109"/>
                      <a:pt x="54" y="109"/>
                      <a:pt x="54" y="109"/>
                    </a:cubicBezTo>
                    <a:cubicBezTo>
                      <a:pt x="60" y="106"/>
                      <a:pt x="60" y="106"/>
                      <a:pt x="60" y="106"/>
                    </a:cubicBezTo>
                    <a:cubicBezTo>
                      <a:pt x="77" y="98"/>
                      <a:pt x="77" y="98"/>
                      <a:pt x="77" y="98"/>
                    </a:cubicBezTo>
                    <a:cubicBezTo>
                      <a:pt x="96" y="88"/>
                      <a:pt x="96" y="88"/>
                      <a:pt x="96" y="88"/>
                    </a:cubicBezTo>
                    <a:cubicBezTo>
                      <a:pt x="97" y="37"/>
                      <a:pt x="97" y="37"/>
                      <a:pt x="97" y="37"/>
                    </a:cubicBezTo>
                    <a:cubicBezTo>
                      <a:pt x="104" y="26"/>
                      <a:pt x="104" y="26"/>
                      <a:pt x="104" y="26"/>
                    </a:cubicBezTo>
                    <a:cubicBezTo>
                      <a:pt x="77" y="7"/>
                      <a:pt x="77" y="7"/>
                      <a:pt x="77" y="7"/>
                    </a:cubicBezTo>
                    <a:lnTo>
                      <a:pt x="6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3" name="Rectangle 492"/>
              <p:cNvSpPr>
                <a:spLocks noChangeArrowheads="1"/>
              </p:cNvSpPr>
              <p:nvPr/>
            </p:nvSpPr>
            <p:spPr bwMode="auto">
              <a:xfrm>
                <a:off x="3237144" y="2495323"/>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4" name="Rectangle 493"/>
              <p:cNvSpPr>
                <a:spLocks noChangeArrowheads="1"/>
              </p:cNvSpPr>
              <p:nvPr/>
            </p:nvSpPr>
            <p:spPr bwMode="auto">
              <a:xfrm>
                <a:off x="3237144" y="2449161"/>
                <a:ext cx="168779" cy="17311"/>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5" name="Rectangle 494"/>
              <p:cNvSpPr>
                <a:spLocks noChangeArrowheads="1"/>
              </p:cNvSpPr>
              <p:nvPr/>
            </p:nvSpPr>
            <p:spPr bwMode="auto">
              <a:xfrm>
                <a:off x="3237144" y="2403000"/>
                <a:ext cx="168779" cy="1586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6" name="Rectangle 495"/>
              <p:cNvSpPr>
                <a:spLocks noChangeArrowheads="1"/>
              </p:cNvSpPr>
              <p:nvPr/>
            </p:nvSpPr>
            <p:spPr bwMode="auto">
              <a:xfrm>
                <a:off x="3237144" y="2357559"/>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7" name="Freeform 496"/>
              <p:cNvSpPr>
                <a:spLocks/>
              </p:cNvSpPr>
              <p:nvPr/>
            </p:nvSpPr>
            <p:spPr bwMode="auto">
              <a:xfrm>
                <a:off x="3108756" y="2215467"/>
                <a:ext cx="489749" cy="593613"/>
              </a:xfrm>
              <a:custGeom>
                <a:avLst/>
                <a:gdLst>
                  <a:gd name="T0" fmla="*/ 268 w 287"/>
                  <a:gd name="T1" fmla="*/ 303 h 348"/>
                  <a:gd name="T2" fmla="*/ 245 w 287"/>
                  <a:gd name="T3" fmla="*/ 331 h 348"/>
                  <a:gd name="T4" fmla="*/ 90 w 287"/>
                  <a:gd name="T5" fmla="*/ 331 h 348"/>
                  <a:gd name="T6" fmla="*/ 90 w 287"/>
                  <a:gd name="T7" fmla="*/ 281 h 348"/>
                  <a:gd name="T8" fmla="*/ 76 w 287"/>
                  <a:gd name="T9" fmla="*/ 263 h 348"/>
                  <a:gd name="T10" fmla="*/ 17 w 287"/>
                  <a:gd name="T11" fmla="*/ 263 h 348"/>
                  <a:gd name="T12" fmla="*/ 17 w 287"/>
                  <a:gd name="T13" fmla="*/ 59 h 348"/>
                  <a:gd name="T14" fmla="*/ 40 w 287"/>
                  <a:gd name="T15" fmla="*/ 27 h 348"/>
                  <a:gd name="T16" fmla="*/ 251 w 287"/>
                  <a:gd name="T17" fmla="*/ 27 h 348"/>
                  <a:gd name="T18" fmla="*/ 268 w 287"/>
                  <a:gd name="T19" fmla="*/ 52 h 348"/>
                  <a:gd name="T20" fmla="*/ 268 w 287"/>
                  <a:gd name="T21" fmla="*/ 104 h 348"/>
                  <a:gd name="T22" fmla="*/ 268 w 287"/>
                  <a:gd name="T23" fmla="*/ 104 h 348"/>
                  <a:gd name="T24" fmla="*/ 285 w 287"/>
                  <a:gd name="T25" fmla="*/ 83 h 348"/>
                  <a:gd name="T26" fmla="*/ 285 w 287"/>
                  <a:gd name="T27" fmla="*/ 45 h 348"/>
                  <a:gd name="T28" fmla="*/ 252 w 287"/>
                  <a:gd name="T29" fmla="*/ 8 h 348"/>
                  <a:gd name="T30" fmla="*/ 70 w 287"/>
                  <a:gd name="T31" fmla="*/ 8 h 348"/>
                  <a:gd name="T32" fmla="*/ 40 w 287"/>
                  <a:gd name="T33" fmla="*/ 8 h 348"/>
                  <a:gd name="T34" fmla="*/ 0 w 287"/>
                  <a:gd name="T35" fmla="*/ 44 h 348"/>
                  <a:gd name="T36" fmla="*/ 0 w 287"/>
                  <a:gd name="T37" fmla="*/ 294 h 348"/>
                  <a:gd name="T38" fmla="*/ 82 w 287"/>
                  <a:gd name="T39" fmla="*/ 346 h 348"/>
                  <a:gd name="T40" fmla="*/ 252 w 287"/>
                  <a:gd name="T41" fmla="*/ 346 h 348"/>
                  <a:gd name="T42" fmla="*/ 285 w 287"/>
                  <a:gd name="T43" fmla="*/ 321 h 348"/>
                  <a:gd name="T44" fmla="*/ 285 w 287"/>
                  <a:gd name="T45" fmla="*/ 228 h 348"/>
                  <a:gd name="T46" fmla="*/ 268 w 287"/>
                  <a:gd name="T47" fmla="*/ 238 h 348"/>
                  <a:gd name="T48" fmla="*/ 268 w 287"/>
                  <a:gd name="T49" fmla="*/ 303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7" h="348">
                    <a:moveTo>
                      <a:pt x="268" y="303"/>
                    </a:moveTo>
                    <a:cubicBezTo>
                      <a:pt x="268" y="303"/>
                      <a:pt x="272" y="331"/>
                      <a:pt x="245" y="331"/>
                    </a:cubicBezTo>
                    <a:cubicBezTo>
                      <a:pt x="217" y="331"/>
                      <a:pt x="90" y="331"/>
                      <a:pt x="90" y="331"/>
                    </a:cubicBezTo>
                    <a:cubicBezTo>
                      <a:pt x="90" y="281"/>
                      <a:pt x="90" y="281"/>
                      <a:pt x="90" y="281"/>
                    </a:cubicBezTo>
                    <a:cubicBezTo>
                      <a:pt x="90" y="281"/>
                      <a:pt x="91" y="263"/>
                      <a:pt x="76" y="263"/>
                    </a:cubicBezTo>
                    <a:cubicBezTo>
                      <a:pt x="60" y="263"/>
                      <a:pt x="17" y="263"/>
                      <a:pt x="17" y="263"/>
                    </a:cubicBezTo>
                    <a:cubicBezTo>
                      <a:pt x="17" y="59"/>
                      <a:pt x="17" y="59"/>
                      <a:pt x="17" y="59"/>
                    </a:cubicBezTo>
                    <a:cubicBezTo>
                      <a:pt x="17" y="59"/>
                      <a:pt x="13" y="27"/>
                      <a:pt x="40" y="27"/>
                    </a:cubicBezTo>
                    <a:cubicBezTo>
                      <a:pt x="251" y="27"/>
                      <a:pt x="251" y="27"/>
                      <a:pt x="251" y="27"/>
                    </a:cubicBezTo>
                    <a:cubicBezTo>
                      <a:pt x="251" y="27"/>
                      <a:pt x="268" y="30"/>
                      <a:pt x="268" y="52"/>
                    </a:cubicBezTo>
                    <a:cubicBezTo>
                      <a:pt x="268" y="57"/>
                      <a:pt x="268" y="77"/>
                      <a:pt x="268" y="104"/>
                    </a:cubicBezTo>
                    <a:cubicBezTo>
                      <a:pt x="268" y="104"/>
                      <a:pt x="268" y="104"/>
                      <a:pt x="268" y="104"/>
                    </a:cubicBezTo>
                    <a:cubicBezTo>
                      <a:pt x="285" y="83"/>
                      <a:pt x="285" y="83"/>
                      <a:pt x="285" y="83"/>
                    </a:cubicBezTo>
                    <a:cubicBezTo>
                      <a:pt x="285" y="60"/>
                      <a:pt x="285" y="45"/>
                      <a:pt x="285" y="45"/>
                    </a:cubicBezTo>
                    <a:cubicBezTo>
                      <a:pt x="285" y="45"/>
                      <a:pt x="287" y="8"/>
                      <a:pt x="252" y="8"/>
                    </a:cubicBezTo>
                    <a:cubicBezTo>
                      <a:pt x="70" y="8"/>
                      <a:pt x="70" y="8"/>
                      <a:pt x="70" y="8"/>
                    </a:cubicBezTo>
                    <a:cubicBezTo>
                      <a:pt x="40" y="8"/>
                      <a:pt x="40" y="8"/>
                      <a:pt x="40" y="8"/>
                    </a:cubicBezTo>
                    <a:cubicBezTo>
                      <a:pt x="40" y="8"/>
                      <a:pt x="0" y="0"/>
                      <a:pt x="0" y="44"/>
                    </a:cubicBezTo>
                    <a:cubicBezTo>
                      <a:pt x="0" y="87"/>
                      <a:pt x="0" y="294"/>
                      <a:pt x="0" y="294"/>
                    </a:cubicBezTo>
                    <a:cubicBezTo>
                      <a:pt x="82" y="346"/>
                      <a:pt x="82" y="346"/>
                      <a:pt x="82" y="346"/>
                    </a:cubicBezTo>
                    <a:cubicBezTo>
                      <a:pt x="252" y="346"/>
                      <a:pt x="252" y="346"/>
                      <a:pt x="252" y="346"/>
                    </a:cubicBezTo>
                    <a:cubicBezTo>
                      <a:pt x="252" y="346"/>
                      <a:pt x="285" y="348"/>
                      <a:pt x="285" y="321"/>
                    </a:cubicBezTo>
                    <a:cubicBezTo>
                      <a:pt x="285" y="312"/>
                      <a:pt x="285" y="274"/>
                      <a:pt x="285" y="228"/>
                    </a:cubicBezTo>
                    <a:cubicBezTo>
                      <a:pt x="268" y="238"/>
                      <a:pt x="268" y="238"/>
                      <a:pt x="268" y="238"/>
                    </a:cubicBezTo>
                    <a:cubicBezTo>
                      <a:pt x="268" y="275"/>
                      <a:pt x="268" y="303"/>
                      <a:pt x="268" y="30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grpSp>
        <p:grpSp>
          <p:nvGrpSpPr>
            <p:cNvPr id="75" name="组合 28"/>
            <p:cNvGrpSpPr/>
            <p:nvPr/>
          </p:nvGrpSpPr>
          <p:grpSpPr>
            <a:xfrm>
              <a:off x="3773200" y="2163082"/>
              <a:ext cx="451147" cy="429668"/>
              <a:chOff x="5030931" y="2884106"/>
              <a:chExt cx="601529" cy="572890"/>
            </a:xfrm>
          </p:grpSpPr>
          <p:sp>
            <p:nvSpPr>
              <p:cNvPr id="78" name="椭圆 77"/>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9" name="文本框 30"/>
              <p:cNvSpPr txBox="1"/>
              <p:nvPr/>
            </p:nvSpPr>
            <p:spPr>
              <a:xfrm>
                <a:off x="5030931" y="2902999"/>
                <a:ext cx="601529" cy="553997"/>
              </a:xfrm>
              <a:prstGeom prst="rect">
                <a:avLst/>
              </a:prstGeom>
              <a:noFill/>
            </p:spPr>
            <p:txBody>
              <a:bodyPr wrap="square" rtlCol="0">
                <a:spAutoFit/>
              </a:bodyPr>
              <a:lstStyle/>
              <a:p>
                <a:pPr algn="ctr"/>
                <a:r>
                  <a:rPr lang="en-US" altLang="zh-CN" sz="2100" dirty="0">
                    <a:solidFill>
                      <a:srgbClr val="00B0F0"/>
                    </a:solidFill>
                    <a:latin typeface="Impact" panose="020B0806030902050204" pitchFamily="34" charset="0"/>
                  </a:rPr>
                  <a:t>01</a:t>
                </a:r>
                <a:endParaRPr lang="zh-CN" altLang="en-US" sz="2100" dirty="0">
                  <a:solidFill>
                    <a:srgbClr val="00B0F0"/>
                  </a:solidFill>
                  <a:latin typeface="Impact" panose="020B0806030902050204" pitchFamily="34" charset="0"/>
                </a:endParaRPr>
              </a:p>
            </p:txBody>
          </p:sp>
        </p:grpSp>
      </p:grpSp>
      <p:sp>
        <p:nvSpPr>
          <p:cNvPr id="96" name="文本框 35"/>
          <p:cNvSpPr txBox="1"/>
          <p:nvPr/>
        </p:nvSpPr>
        <p:spPr>
          <a:xfrm>
            <a:off x="1716579" y="1495541"/>
            <a:ext cx="6504395" cy="2308324"/>
          </a:xfrm>
          <a:prstGeom prst="rect">
            <a:avLst/>
          </a:prstGeom>
          <a:noFill/>
        </p:spPr>
        <p:txBody>
          <a:bodyPr wrap="square" rtlCol="0">
            <a:spAutoFit/>
          </a:bodyPr>
          <a:lstStyle/>
          <a:p>
            <a:pPr algn="just">
              <a:lnSpc>
                <a:spcPct val="150000"/>
              </a:lnSpc>
            </a:pPr>
            <a:r>
              <a:rPr lang="zh-CN" altLang="en-US" sz="1600" dirty="0" smtClean="0">
                <a:solidFill>
                  <a:srgbClr val="00B0F0"/>
                </a:solidFill>
                <a:latin typeface="Impact" pitchFamily="34" charset="0"/>
                <a:ea typeface="微软雅黑" panose="020B0503020204020204" pitchFamily="34" charset="-122"/>
                <a:cs typeface="DaunPenh" pitchFamily="2" charset="0"/>
                <a:sym typeface="Gill Sans" charset="0"/>
              </a:rPr>
              <a:t>搜索引擎，通常指的是收集了万维网上几千万到几十亿个网页并对网页中的每一个词（即关键词）进行索引，建立索引数据库全文搜索引擎。当用户查找某个关键词的时候，所有在页面内容中包含了该关键词的网页都将作为搜索结果被搜出来。在经过复杂的算法进行排序</a:t>
            </a:r>
            <a:r>
              <a:rPr lang="en-US" altLang="zh-CN" sz="1600" dirty="0" smtClean="0">
                <a:solidFill>
                  <a:srgbClr val="00B0F0"/>
                </a:solidFill>
                <a:latin typeface="Impact" pitchFamily="34" charset="0"/>
                <a:ea typeface="微软雅黑" panose="020B0503020204020204" pitchFamily="34" charset="-122"/>
                <a:cs typeface="DaunPenh" pitchFamily="2" charset="0"/>
                <a:sym typeface="Gill Sans" charset="0"/>
              </a:rPr>
              <a:t>(</a:t>
            </a:r>
            <a:r>
              <a:rPr lang="zh-CN" altLang="en-US" sz="1600" dirty="0" smtClean="0">
                <a:solidFill>
                  <a:srgbClr val="00B0F0"/>
                </a:solidFill>
                <a:latin typeface="Impact" pitchFamily="34" charset="0"/>
                <a:ea typeface="微软雅黑" panose="020B0503020204020204" pitchFamily="34" charset="-122"/>
                <a:cs typeface="DaunPenh" pitchFamily="2" charset="0"/>
                <a:sym typeface="Gill Sans" charset="0"/>
              </a:rPr>
              <a:t>或者包含商业化的竞价排名、商业推广、或者广告</a:t>
            </a:r>
            <a:r>
              <a:rPr lang="en-US" altLang="zh-CN" sz="1600" dirty="0" smtClean="0">
                <a:solidFill>
                  <a:srgbClr val="00B0F0"/>
                </a:solidFill>
                <a:latin typeface="Impact" pitchFamily="34" charset="0"/>
                <a:ea typeface="微软雅黑" panose="020B0503020204020204" pitchFamily="34" charset="-122"/>
                <a:cs typeface="DaunPenh" pitchFamily="2" charset="0"/>
                <a:sym typeface="Gill Sans" charset="0"/>
              </a:rPr>
              <a:t>)</a:t>
            </a:r>
            <a:r>
              <a:rPr lang="zh-CN" altLang="en-US" sz="1600" dirty="0" smtClean="0">
                <a:solidFill>
                  <a:srgbClr val="00B0F0"/>
                </a:solidFill>
                <a:latin typeface="Impact" pitchFamily="34" charset="0"/>
                <a:ea typeface="微软雅黑" panose="020B0503020204020204" pitchFamily="34" charset="-122"/>
                <a:cs typeface="DaunPenh" pitchFamily="2" charset="0"/>
                <a:sym typeface="Gill Sans" charset="0"/>
              </a:rPr>
              <a:t>后，这些结果将按照与搜索关键词的相关度高低（或与相关度毫无关系），依次排列。</a:t>
            </a:r>
            <a:endParaRPr lang="zh-CN" altLang="en-US" sz="1600" dirty="0">
              <a:solidFill>
                <a:srgbClr val="00B0F0"/>
              </a:solidFill>
              <a:latin typeface="Impact" pitchFamily="34" charset="0"/>
              <a:ea typeface="微软雅黑" panose="020B0503020204020204" pitchFamily="34" charset="-122"/>
              <a:cs typeface="DaunPenh" pitchFamily="2" charset="0"/>
            </a:endParaRPr>
          </a:p>
        </p:txBody>
      </p:sp>
    </p:spTree>
    <p:extLst>
      <p:ext uri="{BB962C8B-B14F-4D97-AF65-F5344CB8AC3E}">
        <p14:creationId xmlns="" xmlns:p14="http://schemas.microsoft.com/office/powerpoint/2010/main" val="1035050153"/>
      </p:ext>
    </p:extLst>
  </p:cSld>
  <p:clrMapOvr>
    <a:masterClrMapping/>
  </p:clrMapOvr>
  <p:transition spd="slow" advTm="2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700"/>
                                        <p:tgtEl>
                                          <p:spTgt spid="20"/>
                                        </p:tgtEl>
                                      </p:cBhvr>
                                    </p:animEffect>
                                    <p:anim calcmode="lin" valueType="num">
                                      <p:cBhvr>
                                        <p:cTn id="8" dur="700" fill="hold"/>
                                        <p:tgtEl>
                                          <p:spTgt spid="20"/>
                                        </p:tgtEl>
                                        <p:attrNameLst>
                                          <p:attrName>ppt_x</p:attrName>
                                        </p:attrNameLst>
                                      </p:cBhvr>
                                      <p:tavLst>
                                        <p:tav tm="0">
                                          <p:val>
                                            <p:strVal val="#ppt_x"/>
                                          </p:val>
                                        </p:tav>
                                        <p:tav tm="100000">
                                          <p:val>
                                            <p:strVal val="#ppt_x"/>
                                          </p:val>
                                        </p:tav>
                                      </p:tavLst>
                                    </p:anim>
                                    <p:anim calcmode="lin" valueType="num">
                                      <p:cBhvr>
                                        <p:cTn id="9" dur="630" decel="100000" fill="hold"/>
                                        <p:tgtEl>
                                          <p:spTgt spid="20"/>
                                        </p:tgtEl>
                                        <p:attrNameLst>
                                          <p:attrName>ppt_y</p:attrName>
                                        </p:attrNameLst>
                                      </p:cBhvr>
                                      <p:tavLst>
                                        <p:tav tm="0">
                                          <p:val>
                                            <p:strVal val="#ppt_y+1"/>
                                          </p:val>
                                        </p:tav>
                                        <p:tav tm="100000">
                                          <p:val>
                                            <p:strVal val="#ppt_y-.03"/>
                                          </p:val>
                                        </p:tav>
                                      </p:tavLst>
                                    </p:anim>
                                    <p:anim calcmode="lin" valueType="num">
                                      <p:cBhvr>
                                        <p:cTn id="10" dur="70" accel="100000" fill="hold">
                                          <p:stCondLst>
                                            <p:cond delay="630"/>
                                          </p:stCondLst>
                                        </p:cTn>
                                        <p:tgtEl>
                                          <p:spTgt spid="20"/>
                                        </p:tgtEl>
                                        <p:attrNameLst>
                                          <p:attrName>ppt_y</p:attrName>
                                        </p:attrNameLst>
                                      </p:cBhvr>
                                      <p:tavLst>
                                        <p:tav tm="0">
                                          <p:val>
                                            <p:strVal val="#ppt_y-.03"/>
                                          </p:val>
                                        </p:tav>
                                        <p:tav tm="100000">
                                          <p:val>
                                            <p:strVal val="#ppt_y"/>
                                          </p:val>
                                        </p:tav>
                                      </p:tavLst>
                                    </p:anim>
                                  </p:childTnLst>
                                </p:cTn>
                              </p:par>
                              <p:par>
                                <p:cTn id="11" presetID="53" presetClass="entr" presetSubtype="16" fill="hold" nodeType="withEffect">
                                  <p:stCondLst>
                                    <p:cond delay="0"/>
                                  </p:stCondLst>
                                  <p:childTnLst>
                                    <p:set>
                                      <p:cBhvr>
                                        <p:cTn id="12" dur="1" fill="hold">
                                          <p:stCondLst>
                                            <p:cond delay="0"/>
                                          </p:stCondLst>
                                        </p:cTn>
                                        <p:tgtEl>
                                          <p:spTgt spid="63"/>
                                        </p:tgtEl>
                                        <p:attrNameLst>
                                          <p:attrName>style.visibility</p:attrName>
                                        </p:attrNameLst>
                                      </p:cBhvr>
                                      <p:to>
                                        <p:strVal val="visible"/>
                                      </p:to>
                                    </p:set>
                                    <p:anim calcmode="lin" valueType="num">
                                      <p:cBhvr>
                                        <p:cTn id="13" dur="200" fill="hold"/>
                                        <p:tgtEl>
                                          <p:spTgt spid="63"/>
                                        </p:tgtEl>
                                        <p:attrNameLst>
                                          <p:attrName>ppt_w</p:attrName>
                                        </p:attrNameLst>
                                      </p:cBhvr>
                                      <p:tavLst>
                                        <p:tav tm="0">
                                          <p:val>
                                            <p:fltVal val="0"/>
                                          </p:val>
                                        </p:tav>
                                        <p:tav tm="100000">
                                          <p:val>
                                            <p:strVal val="#ppt_w"/>
                                          </p:val>
                                        </p:tav>
                                      </p:tavLst>
                                    </p:anim>
                                    <p:anim calcmode="lin" valueType="num">
                                      <p:cBhvr>
                                        <p:cTn id="14" dur="200" fill="hold"/>
                                        <p:tgtEl>
                                          <p:spTgt spid="63"/>
                                        </p:tgtEl>
                                        <p:attrNameLst>
                                          <p:attrName>ppt_h</p:attrName>
                                        </p:attrNameLst>
                                      </p:cBhvr>
                                      <p:tavLst>
                                        <p:tav tm="0">
                                          <p:val>
                                            <p:fltVal val="0"/>
                                          </p:val>
                                        </p:tav>
                                        <p:tav tm="100000">
                                          <p:val>
                                            <p:strVal val="#ppt_h"/>
                                          </p:val>
                                        </p:tav>
                                      </p:tavLst>
                                    </p:anim>
                                    <p:animEffect transition="in" filter="fade">
                                      <p:cBhvr>
                                        <p:cTn id="15" dur="200"/>
                                        <p:tgtEl>
                                          <p:spTgt spid="63"/>
                                        </p:tgtEl>
                                      </p:cBhvr>
                                    </p:animEffect>
                                  </p:childTnLst>
                                </p:cTn>
                              </p:par>
                            </p:childTnLst>
                          </p:cTn>
                        </p:par>
                        <p:par>
                          <p:cTn id="16" fill="hold">
                            <p:stCondLst>
                              <p:cond delay="700"/>
                            </p:stCondLst>
                            <p:childTnLst>
                              <p:par>
                                <p:cTn id="17" presetID="32" presetClass="emph" presetSubtype="0" fill="hold" nodeType="afterEffect">
                                  <p:stCondLst>
                                    <p:cond delay="0"/>
                                  </p:stCondLst>
                                  <p:childTnLst>
                                    <p:animRot by="120000">
                                      <p:cBhvr>
                                        <p:cTn id="18" dur="50" fill="hold">
                                          <p:stCondLst>
                                            <p:cond delay="0"/>
                                          </p:stCondLst>
                                        </p:cTn>
                                        <p:tgtEl>
                                          <p:spTgt spid="63"/>
                                        </p:tgtEl>
                                        <p:attrNameLst>
                                          <p:attrName>r</p:attrName>
                                        </p:attrNameLst>
                                      </p:cBhvr>
                                    </p:animRot>
                                    <p:animRot by="-240000">
                                      <p:cBhvr>
                                        <p:cTn id="19" dur="100" fill="hold">
                                          <p:stCondLst>
                                            <p:cond delay="100"/>
                                          </p:stCondLst>
                                        </p:cTn>
                                        <p:tgtEl>
                                          <p:spTgt spid="63"/>
                                        </p:tgtEl>
                                        <p:attrNameLst>
                                          <p:attrName>r</p:attrName>
                                        </p:attrNameLst>
                                      </p:cBhvr>
                                    </p:animRot>
                                    <p:animRot by="240000">
                                      <p:cBhvr>
                                        <p:cTn id="20" dur="100" fill="hold">
                                          <p:stCondLst>
                                            <p:cond delay="200"/>
                                          </p:stCondLst>
                                        </p:cTn>
                                        <p:tgtEl>
                                          <p:spTgt spid="63"/>
                                        </p:tgtEl>
                                        <p:attrNameLst>
                                          <p:attrName>r</p:attrName>
                                        </p:attrNameLst>
                                      </p:cBhvr>
                                    </p:animRot>
                                    <p:animRot by="-240000">
                                      <p:cBhvr>
                                        <p:cTn id="21" dur="100" fill="hold">
                                          <p:stCondLst>
                                            <p:cond delay="300"/>
                                          </p:stCondLst>
                                        </p:cTn>
                                        <p:tgtEl>
                                          <p:spTgt spid="63"/>
                                        </p:tgtEl>
                                        <p:attrNameLst>
                                          <p:attrName>r</p:attrName>
                                        </p:attrNameLst>
                                      </p:cBhvr>
                                    </p:animRot>
                                    <p:animRot by="120000">
                                      <p:cBhvr>
                                        <p:cTn id="22" dur="100" fill="hold">
                                          <p:stCondLst>
                                            <p:cond delay="400"/>
                                          </p:stCondLst>
                                        </p:cTn>
                                        <p:tgtEl>
                                          <p:spTgt spid="63"/>
                                        </p:tgtEl>
                                        <p:attrNameLst>
                                          <p:attrName>r</p:attrName>
                                        </p:attrNameLst>
                                      </p:cBhvr>
                                    </p:animRot>
                                  </p:childTnLst>
                                </p:cTn>
                              </p:par>
                            </p:childTnLst>
                          </p:cTn>
                        </p:par>
                        <p:par>
                          <p:cTn id="23" fill="hold">
                            <p:stCondLst>
                              <p:cond delay="1200"/>
                            </p:stCondLst>
                            <p:childTnLst>
                              <p:par>
                                <p:cTn id="24" presetID="42" presetClass="entr" presetSubtype="0" fill="hold" grpId="0" nodeType="afterEffect">
                                  <p:stCondLst>
                                    <p:cond delay="0"/>
                                  </p:stCondLst>
                                  <p:iterate type="wd">
                                    <p:tmPct val="1667"/>
                                  </p:iterate>
                                  <p:childTnLst>
                                    <p:set>
                                      <p:cBhvr>
                                        <p:cTn id="25" dur="1" fill="hold">
                                          <p:stCondLst>
                                            <p:cond delay="0"/>
                                          </p:stCondLst>
                                        </p:cTn>
                                        <p:tgtEl>
                                          <p:spTgt spid="96"/>
                                        </p:tgtEl>
                                        <p:attrNameLst>
                                          <p:attrName>style.visibility</p:attrName>
                                        </p:attrNameLst>
                                      </p:cBhvr>
                                      <p:to>
                                        <p:strVal val="visible"/>
                                      </p:to>
                                    </p:set>
                                    <p:animEffect transition="in" filter="fade">
                                      <p:cBhvr>
                                        <p:cTn id="26" dur="600"/>
                                        <p:tgtEl>
                                          <p:spTgt spid="96"/>
                                        </p:tgtEl>
                                      </p:cBhvr>
                                    </p:animEffect>
                                    <p:anim calcmode="lin" valueType="num">
                                      <p:cBhvr>
                                        <p:cTn id="27" dur="600" fill="hold"/>
                                        <p:tgtEl>
                                          <p:spTgt spid="96"/>
                                        </p:tgtEl>
                                        <p:attrNameLst>
                                          <p:attrName>ppt_x</p:attrName>
                                        </p:attrNameLst>
                                      </p:cBhvr>
                                      <p:tavLst>
                                        <p:tav tm="0">
                                          <p:val>
                                            <p:strVal val="#ppt_x"/>
                                          </p:val>
                                        </p:tav>
                                        <p:tav tm="100000">
                                          <p:val>
                                            <p:strVal val="#ppt_x"/>
                                          </p:val>
                                        </p:tav>
                                      </p:tavLst>
                                    </p:anim>
                                    <p:anim calcmode="lin" valueType="num">
                                      <p:cBhvr>
                                        <p:cTn id="28" dur="6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a:xfrm>
            <a:off x="144119" y="78884"/>
            <a:ext cx="1729620" cy="392334"/>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8" name="组合 7"/>
          <p:cNvGrpSpPr/>
          <p:nvPr/>
        </p:nvGrpSpPr>
        <p:grpSpPr>
          <a:xfrm>
            <a:off x="232948" y="215796"/>
            <a:ext cx="118508" cy="118509"/>
            <a:chOff x="4486616" y="3001075"/>
            <a:chExt cx="274695" cy="274699"/>
          </a:xfrm>
        </p:grpSpPr>
        <p:sp>
          <p:nvSpPr>
            <p:cNvPr id="9"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10"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11" name="组合 10"/>
          <p:cNvGrpSpPr/>
          <p:nvPr/>
        </p:nvGrpSpPr>
        <p:grpSpPr>
          <a:xfrm>
            <a:off x="0" y="249458"/>
            <a:ext cx="288238" cy="46073"/>
            <a:chOff x="4318304" y="3089060"/>
            <a:chExt cx="384317" cy="61430"/>
          </a:xfrm>
        </p:grpSpPr>
        <p:sp>
          <p:nvSpPr>
            <p:cNvPr id="12" name="圆角矩形 11"/>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13" name="圆角矩形 12"/>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14" name="文本框 13"/>
          <p:cNvSpPr txBox="1"/>
          <p:nvPr/>
        </p:nvSpPr>
        <p:spPr>
          <a:xfrm>
            <a:off x="243720" y="105774"/>
            <a:ext cx="163001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搜索引擎分类</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nvGrpSpPr>
          <p:cNvPr id="114" name="组合 113"/>
          <p:cNvGrpSpPr/>
          <p:nvPr/>
        </p:nvGrpSpPr>
        <p:grpSpPr>
          <a:xfrm>
            <a:off x="2772387" y="968148"/>
            <a:ext cx="1094509" cy="1094509"/>
            <a:chOff x="4179570" y="1588770"/>
            <a:chExt cx="2735580" cy="2735580"/>
          </a:xfrm>
        </p:grpSpPr>
        <p:sp>
          <p:nvSpPr>
            <p:cNvPr id="115" name="椭圆 114"/>
            <p:cNvSpPr/>
            <p:nvPr/>
          </p:nvSpPr>
          <p:spPr>
            <a:xfrm>
              <a:off x="4179570" y="1588770"/>
              <a:ext cx="2735580" cy="2735580"/>
            </a:xfrm>
            <a:prstGeom prst="ellipse">
              <a:avLst/>
            </a:prstGeom>
            <a:gradFill flip="none" rotWithShape="1">
              <a:gsLst>
                <a:gs pos="0">
                  <a:schemeClr val="bg1">
                    <a:lumMod val="85000"/>
                  </a:schemeClr>
                </a:gs>
                <a:gs pos="100000">
                  <a:schemeClr val="bg1">
                    <a:lumMod val="95000"/>
                  </a:schemeClr>
                </a:gs>
              </a:gsLst>
              <a:lin ang="2700000" scaled="1"/>
              <a:tileRect/>
            </a:gradFill>
            <a:ln w="254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6" name="椭圆 115"/>
            <p:cNvSpPr/>
            <p:nvPr/>
          </p:nvSpPr>
          <p:spPr>
            <a:xfrm>
              <a:off x="4574903" y="1984103"/>
              <a:ext cx="1944914" cy="1944914"/>
            </a:xfrm>
            <a:prstGeom prst="ellipse">
              <a:avLst/>
            </a:prstGeom>
            <a:solidFill>
              <a:srgbClr val="E2E2E2"/>
            </a:solidFill>
            <a:ln w="19050">
              <a:gradFill flip="none" rotWithShape="1">
                <a:gsLst>
                  <a:gs pos="0">
                    <a:schemeClr val="bg1"/>
                  </a:gs>
                  <a:gs pos="100000">
                    <a:schemeClr val="bg1">
                      <a:lumMod val="75000"/>
                    </a:schemeClr>
                  </a:gs>
                </a:gsLst>
                <a:lin ang="2700000" scaled="1"/>
                <a:tileRect/>
              </a:grad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117" name="组合 116"/>
          <p:cNvGrpSpPr/>
          <p:nvPr/>
        </p:nvGrpSpPr>
        <p:grpSpPr>
          <a:xfrm>
            <a:off x="6036886" y="916388"/>
            <a:ext cx="1094509" cy="1094509"/>
            <a:chOff x="4179570" y="1588770"/>
            <a:chExt cx="2735580" cy="2735580"/>
          </a:xfrm>
        </p:grpSpPr>
        <p:sp>
          <p:nvSpPr>
            <p:cNvPr id="118" name="椭圆 117"/>
            <p:cNvSpPr/>
            <p:nvPr/>
          </p:nvSpPr>
          <p:spPr>
            <a:xfrm>
              <a:off x="4179570" y="1588770"/>
              <a:ext cx="2735580" cy="2735580"/>
            </a:xfrm>
            <a:prstGeom prst="ellipse">
              <a:avLst/>
            </a:prstGeom>
            <a:gradFill flip="none" rotWithShape="1">
              <a:gsLst>
                <a:gs pos="0">
                  <a:schemeClr val="bg1">
                    <a:lumMod val="85000"/>
                  </a:schemeClr>
                </a:gs>
                <a:gs pos="100000">
                  <a:schemeClr val="bg1">
                    <a:lumMod val="95000"/>
                  </a:schemeClr>
                </a:gs>
              </a:gsLst>
              <a:lin ang="2700000" scaled="1"/>
              <a:tileRect/>
            </a:gradFill>
            <a:ln w="254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9" name="椭圆 118"/>
            <p:cNvSpPr/>
            <p:nvPr/>
          </p:nvSpPr>
          <p:spPr>
            <a:xfrm>
              <a:off x="4574903" y="1984103"/>
              <a:ext cx="1944914" cy="1944914"/>
            </a:xfrm>
            <a:prstGeom prst="ellipse">
              <a:avLst/>
            </a:prstGeom>
            <a:solidFill>
              <a:srgbClr val="E2E2E2"/>
            </a:solidFill>
            <a:ln w="19050">
              <a:gradFill flip="none" rotWithShape="1">
                <a:gsLst>
                  <a:gs pos="0">
                    <a:schemeClr val="bg1"/>
                  </a:gs>
                  <a:gs pos="100000">
                    <a:schemeClr val="bg1">
                      <a:lumMod val="75000"/>
                    </a:schemeClr>
                  </a:gs>
                </a:gsLst>
                <a:lin ang="2700000" scaled="1"/>
                <a:tileRect/>
              </a:grad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
        <p:nvSpPr>
          <p:cNvPr id="126" name="文本框 125"/>
          <p:cNvSpPr txBox="1"/>
          <p:nvPr/>
        </p:nvSpPr>
        <p:spPr>
          <a:xfrm>
            <a:off x="3000467" y="1246393"/>
            <a:ext cx="636443" cy="553998"/>
          </a:xfrm>
          <a:prstGeom prst="rect">
            <a:avLst/>
          </a:prstGeom>
          <a:noFill/>
        </p:spPr>
        <p:txBody>
          <a:bodyPr wrap="square" rtlCol="0">
            <a:spAutoFit/>
          </a:bodyPr>
          <a:lstStyle/>
          <a:p>
            <a:pPr algn="ctr"/>
            <a:r>
              <a:rPr lang="en-US" altLang="zh-CN" sz="3000" dirty="0">
                <a:solidFill>
                  <a:srgbClr val="0070C0"/>
                </a:solidFill>
                <a:latin typeface="Impact" panose="020B0806030902050204" pitchFamily="34" charset="0"/>
              </a:rPr>
              <a:t>01</a:t>
            </a:r>
            <a:endParaRPr lang="zh-CN" altLang="en-US" sz="3000" dirty="0">
              <a:solidFill>
                <a:srgbClr val="0070C0"/>
              </a:solidFill>
              <a:latin typeface="Impact" panose="020B0806030902050204" pitchFamily="34" charset="0"/>
            </a:endParaRPr>
          </a:p>
        </p:txBody>
      </p:sp>
      <p:sp>
        <p:nvSpPr>
          <p:cNvPr id="127" name="文本框 126"/>
          <p:cNvSpPr txBox="1"/>
          <p:nvPr/>
        </p:nvSpPr>
        <p:spPr>
          <a:xfrm>
            <a:off x="6257291" y="1186007"/>
            <a:ext cx="636443" cy="553998"/>
          </a:xfrm>
          <a:prstGeom prst="rect">
            <a:avLst/>
          </a:prstGeom>
          <a:noFill/>
        </p:spPr>
        <p:txBody>
          <a:bodyPr wrap="square" rtlCol="0">
            <a:spAutoFit/>
          </a:bodyPr>
          <a:lstStyle/>
          <a:p>
            <a:pPr algn="ctr"/>
            <a:r>
              <a:rPr lang="en-US" altLang="zh-CN" sz="3000" dirty="0">
                <a:solidFill>
                  <a:srgbClr val="00B0F0"/>
                </a:solidFill>
                <a:latin typeface="Impact" panose="020B0806030902050204" pitchFamily="34" charset="0"/>
              </a:rPr>
              <a:t>02</a:t>
            </a:r>
            <a:endParaRPr lang="zh-CN" altLang="en-US" sz="3000" dirty="0">
              <a:solidFill>
                <a:srgbClr val="00B0F0"/>
              </a:solidFill>
              <a:latin typeface="Impact" panose="020B0806030902050204" pitchFamily="34" charset="0"/>
            </a:endParaRPr>
          </a:p>
        </p:txBody>
      </p:sp>
      <p:grpSp>
        <p:nvGrpSpPr>
          <p:cNvPr id="130" name="组合 129"/>
          <p:cNvGrpSpPr/>
          <p:nvPr/>
        </p:nvGrpSpPr>
        <p:grpSpPr>
          <a:xfrm>
            <a:off x="2568053" y="3549772"/>
            <a:ext cx="1627000" cy="658429"/>
            <a:chOff x="3776606" y="2004242"/>
            <a:chExt cx="2169333" cy="877904"/>
          </a:xfrm>
        </p:grpSpPr>
        <p:sp>
          <p:nvSpPr>
            <p:cNvPr id="131" name="文本框 130"/>
            <p:cNvSpPr txBox="1"/>
            <p:nvPr/>
          </p:nvSpPr>
          <p:spPr>
            <a:xfrm>
              <a:off x="3776606" y="2004242"/>
              <a:ext cx="2169333" cy="492442"/>
            </a:xfrm>
            <a:prstGeom prst="rect">
              <a:avLst/>
            </a:prstGeom>
            <a:noFill/>
          </p:spPr>
          <p:txBody>
            <a:bodyPr wrap="square" rtlCol="0">
              <a:spAutoFit/>
            </a:bodyPr>
            <a:lstStyle/>
            <a:p>
              <a:r>
                <a:rPr lang="zh-CN" altLang="en-US" sz="1800" dirty="0" smtClean="0">
                  <a:solidFill>
                    <a:srgbClr val="00B0F0"/>
                  </a:solidFill>
                </a:rPr>
                <a:t>全文搜索引擎</a:t>
              </a:r>
              <a:endParaRPr lang="zh-CN" altLang="en-US" sz="1800" dirty="0">
                <a:solidFill>
                  <a:srgbClr val="00B0F0"/>
                </a:solidFill>
              </a:endParaRPr>
            </a:p>
          </p:txBody>
        </p:sp>
        <p:sp>
          <p:nvSpPr>
            <p:cNvPr id="132" name="文本框 131"/>
            <p:cNvSpPr txBox="1"/>
            <p:nvPr/>
          </p:nvSpPr>
          <p:spPr>
            <a:xfrm>
              <a:off x="3782527" y="2389704"/>
              <a:ext cx="2011012" cy="492442"/>
            </a:xfrm>
            <a:prstGeom prst="rect">
              <a:avLst/>
            </a:prstGeom>
            <a:noFill/>
          </p:spPr>
          <p:txBody>
            <a:bodyPr wrap="square" rtlCol="0">
              <a:spAutoFit/>
            </a:bodyPr>
            <a:lstStyle/>
            <a:p>
              <a:pPr algn="just"/>
              <a:r>
                <a:rPr lang="zh-CN" altLang="en-US" sz="900" dirty="0" smtClean="0">
                  <a:solidFill>
                    <a:schemeClr val="tx1">
                      <a:lumMod val="75000"/>
                      <a:lumOff val="25000"/>
                    </a:schemeClr>
                  </a:solidFill>
                </a:rPr>
                <a:t>从网站提取信息建立网页数据库。</a:t>
              </a:r>
              <a:r>
                <a:rPr lang="en-US" altLang="zh-CN" sz="900" dirty="0" smtClean="0">
                  <a:solidFill>
                    <a:schemeClr val="tx1">
                      <a:lumMod val="75000"/>
                      <a:lumOff val="25000"/>
                    </a:schemeClr>
                  </a:solidFill>
                </a:rPr>
                <a:t>-</a:t>
              </a:r>
              <a:r>
                <a:rPr lang="en-US" altLang="zh-CN" sz="900" dirty="0" err="1" smtClean="0">
                  <a:solidFill>
                    <a:schemeClr val="tx1">
                      <a:lumMod val="75000"/>
                      <a:lumOff val="25000"/>
                    </a:schemeClr>
                  </a:solidFill>
                </a:rPr>
                <a:t>google</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33" name="组合 132"/>
          <p:cNvGrpSpPr/>
          <p:nvPr/>
        </p:nvGrpSpPr>
        <p:grpSpPr>
          <a:xfrm>
            <a:off x="5708549" y="3549768"/>
            <a:ext cx="1881352" cy="1082555"/>
            <a:chOff x="3782527" y="1992742"/>
            <a:chExt cx="2508469" cy="1443407"/>
          </a:xfrm>
        </p:grpSpPr>
        <p:sp>
          <p:nvSpPr>
            <p:cNvPr id="134" name="文本框 133"/>
            <p:cNvSpPr txBox="1"/>
            <p:nvPr/>
          </p:nvSpPr>
          <p:spPr>
            <a:xfrm>
              <a:off x="4121663" y="1992742"/>
              <a:ext cx="2169333" cy="492443"/>
            </a:xfrm>
            <a:prstGeom prst="rect">
              <a:avLst/>
            </a:prstGeom>
            <a:noFill/>
          </p:spPr>
          <p:txBody>
            <a:bodyPr wrap="square" rtlCol="0">
              <a:spAutoFit/>
            </a:bodyPr>
            <a:lstStyle/>
            <a:p>
              <a:r>
                <a:rPr lang="zh-CN" altLang="en-US" sz="1800" dirty="0" smtClean="0">
                  <a:solidFill>
                    <a:srgbClr val="00B0F0"/>
                  </a:solidFill>
                </a:rPr>
                <a:t>目录索引</a:t>
              </a:r>
              <a:endParaRPr lang="zh-CN" altLang="en-US" sz="1800" dirty="0">
                <a:solidFill>
                  <a:srgbClr val="00B0F0"/>
                </a:solidFill>
              </a:endParaRPr>
            </a:p>
          </p:txBody>
        </p:sp>
        <p:sp>
          <p:nvSpPr>
            <p:cNvPr id="135" name="文本框 134"/>
            <p:cNvSpPr txBox="1"/>
            <p:nvPr/>
          </p:nvSpPr>
          <p:spPr>
            <a:xfrm>
              <a:off x="3782527" y="2389709"/>
              <a:ext cx="2011012" cy="1046440"/>
            </a:xfrm>
            <a:prstGeom prst="rect">
              <a:avLst/>
            </a:prstGeom>
            <a:noFill/>
          </p:spPr>
          <p:txBody>
            <a:bodyPr wrap="square" rtlCol="0">
              <a:spAutoFit/>
            </a:bodyPr>
            <a:lstStyle/>
            <a:p>
              <a:pPr algn="just"/>
              <a:r>
                <a:rPr lang="zh-CN" altLang="en-US" sz="900" dirty="0" smtClean="0">
                  <a:solidFill>
                    <a:schemeClr val="tx1">
                      <a:lumMod val="75000"/>
                      <a:lumOff val="25000"/>
                    </a:schemeClr>
                  </a:solidFill>
                </a:rPr>
                <a:t>目录编辑人员会亲自浏览网站</a:t>
              </a:r>
              <a:r>
                <a:rPr lang="en-US" altLang="zh-CN" sz="900" dirty="0" smtClean="0">
                  <a:solidFill>
                    <a:schemeClr val="tx1">
                      <a:lumMod val="75000"/>
                      <a:lumOff val="25000"/>
                    </a:schemeClr>
                  </a:solidFill>
                </a:rPr>
                <a:t>,</a:t>
              </a:r>
              <a:r>
                <a:rPr lang="zh-CN" altLang="en-US" sz="900" dirty="0" smtClean="0">
                  <a:solidFill>
                    <a:schemeClr val="tx1">
                      <a:lumMod val="75000"/>
                      <a:lumOff val="25000"/>
                    </a:schemeClr>
                  </a:solidFill>
                </a:rPr>
                <a:t>根据一套自定的评判标准甚至编辑人员的主观印象</a:t>
              </a:r>
              <a:r>
                <a:rPr lang="en-US" altLang="zh-CN" sz="900" dirty="0" smtClean="0">
                  <a:solidFill>
                    <a:schemeClr val="tx1">
                      <a:lumMod val="75000"/>
                      <a:lumOff val="25000"/>
                    </a:schemeClr>
                  </a:solidFill>
                </a:rPr>
                <a:t>,</a:t>
              </a:r>
              <a:r>
                <a:rPr lang="zh-CN" altLang="en-US" sz="900" dirty="0" smtClean="0">
                  <a:solidFill>
                    <a:schemeClr val="tx1">
                      <a:lumMod val="75000"/>
                      <a:lumOff val="25000"/>
                    </a:schemeClr>
                  </a:solidFill>
                </a:rPr>
                <a:t>决定是否接纳你的网站。</a:t>
              </a:r>
              <a:r>
                <a:rPr lang="en-US" altLang="zh-CN" sz="900" dirty="0" smtClean="0">
                  <a:solidFill>
                    <a:schemeClr val="tx1">
                      <a:lumMod val="75000"/>
                      <a:lumOff val="25000"/>
                    </a:schemeClr>
                  </a:solidFill>
                </a:rPr>
                <a:t>-yahoo</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42" name="Group 4"/>
          <p:cNvGrpSpPr>
            <a:grpSpLocks noChangeAspect="1"/>
          </p:cNvGrpSpPr>
          <p:nvPr/>
        </p:nvGrpSpPr>
        <p:grpSpPr bwMode="auto">
          <a:xfrm>
            <a:off x="3160967" y="3037237"/>
            <a:ext cx="315440" cy="369659"/>
            <a:chOff x="1776" y="1776"/>
            <a:chExt cx="64" cy="75"/>
          </a:xfrm>
          <a:solidFill>
            <a:srgbClr val="0070C0"/>
          </a:solidFill>
          <a:effectLst/>
        </p:grpSpPr>
        <p:sp>
          <p:nvSpPr>
            <p:cNvPr id="143" name="Freeform 5"/>
            <p:cNvSpPr>
              <a:spLocks/>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44" name="Freeform 6"/>
            <p:cNvSpPr>
              <a:spLocks/>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45" name="Freeform 7"/>
            <p:cNvSpPr>
              <a:spLocks/>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46" name="Freeform 8"/>
            <p:cNvSpPr>
              <a:spLocks/>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153" name="Group 13"/>
          <p:cNvGrpSpPr>
            <a:grpSpLocks noChangeAspect="1"/>
          </p:cNvGrpSpPr>
          <p:nvPr/>
        </p:nvGrpSpPr>
        <p:grpSpPr bwMode="auto">
          <a:xfrm>
            <a:off x="6357298" y="3044470"/>
            <a:ext cx="384668" cy="389210"/>
            <a:chOff x="2426" y="2781"/>
            <a:chExt cx="593" cy="600"/>
          </a:xfrm>
          <a:solidFill>
            <a:srgbClr val="00B0F0"/>
          </a:solidFill>
          <a:effectLst/>
        </p:grpSpPr>
        <p:sp>
          <p:nvSpPr>
            <p:cNvPr id="154" name="Freeform 14"/>
            <p:cNvSpPr>
              <a:spLocks/>
            </p:cNvSpPr>
            <p:nvPr/>
          </p:nvSpPr>
          <p:spPr bwMode="auto">
            <a:xfrm>
              <a:off x="2442" y="2805"/>
              <a:ext cx="577" cy="576"/>
            </a:xfrm>
            <a:custGeom>
              <a:avLst/>
              <a:gdLst>
                <a:gd name="T0" fmla="*/ 0 w 241"/>
                <a:gd name="T1" fmla="*/ 115 h 241"/>
                <a:gd name="T2" fmla="*/ 0 w 241"/>
                <a:gd name="T3" fmla="*/ 121 h 241"/>
                <a:gd name="T4" fmla="*/ 121 w 241"/>
                <a:gd name="T5" fmla="*/ 241 h 241"/>
                <a:gd name="T6" fmla="*/ 241 w 241"/>
                <a:gd name="T7" fmla="*/ 121 h 241"/>
                <a:gd name="T8" fmla="*/ 121 w 241"/>
                <a:gd name="T9" fmla="*/ 0 h 241"/>
                <a:gd name="T10" fmla="*/ 121 w 241"/>
                <a:gd name="T11" fmla="*/ 115 h 241"/>
                <a:gd name="T12" fmla="*/ 0 w 241"/>
                <a:gd name="T13" fmla="*/ 115 h 241"/>
              </a:gdLst>
              <a:ahLst/>
              <a:cxnLst>
                <a:cxn ang="0">
                  <a:pos x="T0" y="T1"/>
                </a:cxn>
                <a:cxn ang="0">
                  <a:pos x="T2" y="T3"/>
                </a:cxn>
                <a:cxn ang="0">
                  <a:pos x="T4" y="T5"/>
                </a:cxn>
                <a:cxn ang="0">
                  <a:pos x="T6" y="T7"/>
                </a:cxn>
                <a:cxn ang="0">
                  <a:pos x="T8" y="T9"/>
                </a:cxn>
                <a:cxn ang="0">
                  <a:pos x="T10" y="T11"/>
                </a:cxn>
                <a:cxn ang="0">
                  <a:pos x="T12" y="T13"/>
                </a:cxn>
              </a:cxnLst>
              <a:rect l="0" t="0" r="r" b="b"/>
              <a:pathLst>
                <a:path w="241" h="241">
                  <a:moveTo>
                    <a:pt x="0" y="115"/>
                  </a:moveTo>
                  <a:cubicBezTo>
                    <a:pt x="0" y="117"/>
                    <a:pt x="0" y="119"/>
                    <a:pt x="0" y="121"/>
                  </a:cubicBezTo>
                  <a:cubicBezTo>
                    <a:pt x="0" y="187"/>
                    <a:pt x="54" y="241"/>
                    <a:pt x="121" y="241"/>
                  </a:cubicBezTo>
                  <a:cubicBezTo>
                    <a:pt x="187" y="241"/>
                    <a:pt x="241" y="187"/>
                    <a:pt x="241" y="121"/>
                  </a:cubicBezTo>
                  <a:cubicBezTo>
                    <a:pt x="241" y="54"/>
                    <a:pt x="187" y="0"/>
                    <a:pt x="121" y="0"/>
                  </a:cubicBezTo>
                  <a:cubicBezTo>
                    <a:pt x="121" y="115"/>
                    <a:pt x="121" y="115"/>
                    <a:pt x="121" y="115"/>
                  </a:cubicBezTo>
                  <a:lnTo>
                    <a:pt x="0" y="1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55" name="Freeform 15"/>
            <p:cNvSpPr>
              <a:spLocks noEditPoints="1"/>
            </p:cNvSpPr>
            <p:nvPr/>
          </p:nvSpPr>
          <p:spPr bwMode="auto">
            <a:xfrm>
              <a:off x="2426" y="2781"/>
              <a:ext cx="275" cy="273"/>
            </a:xfrm>
            <a:custGeom>
              <a:avLst/>
              <a:gdLst>
                <a:gd name="T0" fmla="*/ 0 w 115"/>
                <a:gd name="T1" fmla="*/ 114 h 114"/>
                <a:gd name="T2" fmla="*/ 115 w 115"/>
                <a:gd name="T3" fmla="*/ 114 h 114"/>
                <a:gd name="T4" fmla="*/ 115 w 115"/>
                <a:gd name="T5" fmla="*/ 0 h 114"/>
                <a:gd name="T6" fmla="*/ 0 w 115"/>
                <a:gd name="T7" fmla="*/ 114 h 114"/>
                <a:gd name="T8" fmla="*/ 15 w 115"/>
                <a:gd name="T9" fmla="*/ 104 h 114"/>
                <a:gd name="T10" fmla="*/ 104 w 115"/>
                <a:gd name="T11" fmla="*/ 14 h 114"/>
                <a:gd name="T12" fmla="*/ 104 w 115"/>
                <a:gd name="T13" fmla="*/ 104 h 114"/>
                <a:gd name="T14" fmla="*/ 15 w 115"/>
                <a:gd name="T15" fmla="*/ 104 h 1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14">
                  <a:moveTo>
                    <a:pt x="0" y="114"/>
                  </a:moveTo>
                  <a:cubicBezTo>
                    <a:pt x="115" y="114"/>
                    <a:pt x="115" y="114"/>
                    <a:pt x="115" y="114"/>
                  </a:cubicBezTo>
                  <a:cubicBezTo>
                    <a:pt x="115" y="0"/>
                    <a:pt x="115" y="0"/>
                    <a:pt x="115" y="0"/>
                  </a:cubicBezTo>
                  <a:cubicBezTo>
                    <a:pt x="51" y="0"/>
                    <a:pt x="0" y="51"/>
                    <a:pt x="0" y="114"/>
                  </a:cubicBezTo>
                  <a:close/>
                  <a:moveTo>
                    <a:pt x="15" y="104"/>
                  </a:moveTo>
                  <a:cubicBezTo>
                    <a:pt x="15" y="54"/>
                    <a:pt x="55" y="14"/>
                    <a:pt x="104" y="14"/>
                  </a:cubicBezTo>
                  <a:cubicBezTo>
                    <a:pt x="104" y="104"/>
                    <a:pt x="104" y="104"/>
                    <a:pt x="104" y="104"/>
                  </a:cubicBezTo>
                  <a:lnTo>
                    <a:pt x="15" y="10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161" name="组合 160"/>
          <p:cNvGrpSpPr/>
          <p:nvPr/>
        </p:nvGrpSpPr>
        <p:grpSpPr>
          <a:xfrm>
            <a:off x="3289510" y="2124375"/>
            <a:ext cx="58353" cy="811397"/>
            <a:chOff x="2563325" y="3120190"/>
            <a:chExt cx="77804" cy="1081862"/>
          </a:xfrm>
        </p:grpSpPr>
        <p:sp>
          <p:nvSpPr>
            <p:cNvPr id="162" name="椭圆 161"/>
            <p:cNvSpPr/>
            <p:nvPr/>
          </p:nvSpPr>
          <p:spPr>
            <a:xfrm>
              <a:off x="2563325" y="3120190"/>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163" name="直接连接符 162"/>
            <p:cNvCxnSpPr>
              <a:stCxn id="162" idx="4"/>
            </p:cNvCxnSpPr>
            <p:nvPr/>
          </p:nvCxnSpPr>
          <p:spPr>
            <a:xfrm>
              <a:off x="2602227" y="3197994"/>
              <a:ext cx="1" cy="985736"/>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64" name="椭圆 163"/>
            <p:cNvSpPr/>
            <p:nvPr/>
          </p:nvSpPr>
          <p:spPr>
            <a:xfrm>
              <a:off x="2563325" y="4124248"/>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165" name="组合 164"/>
          <p:cNvGrpSpPr/>
          <p:nvPr/>
        </p:nvGrpSpPr>
        <p:grpSpPr>
          <a:xfrm>
            <a:off x="6552788" y="2150253"/>
            <a:ext cx="58353" cy="811397"/>
            <a:chOff x="2563325" y="3120190"/>
            <a:chExt cx="77804" cy="1081862"/>
          </a:xfrm>
        </p:grpSpPr>
        <p:sp>
          <p:nvSpPr>
            <p:cNvPr id="166" name="椭圆 165"/>
            <p:cNvSpPr/>
            <p:nvPr/>
          </p:nvSpPr>
          <p:spPr>
            <a:xfrm>
              <a:off x="2563325" y="3120190"/>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167" name="直接连接符 166"/>
            <p:cNvCxnSpPr>
              <a:stCxn id="166" idx="4"/>
            </p:cNvCxnSpPr>
            <p:nvPr/>
          </p:nvCxnSpPr>
          <p:spPr>
            <a:xfrm>
              <a:off x="2602227" y="3197994"/>
              <a:ext cx="1" cy="985736"/>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68" name="椭圆 167"/>
            <p:cNvSpPr/>
            <p:nvPr/>
          </p:nvSpPr>
          <p:spPr>
            <a:xfrm>
              <a:off x="2563325" y="4124248"/>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Tree>
    <p:extLst>
      <p:ext uri="{BB962C8B-B14F-4D97-AF65-F5344CB8AC3E}">
        <p14:creationId xmlns="" xmlns:p14="http://schemas.microsoft.com/office/powerpoint/2010/main" val="955544598"/>
      </p:ext>
    </p:extLst>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par>
                          <p:cTn id="11" fill="hold">
                            <p:stCondLst>
                              <p:cond delay="500"/>
                            </p:stCondLst>
                            <p:childTnLst>
                              <p:par>
                                <p:cTn id="12" presetID="2" presetClass="entr" presetSubtype="2" accel="7000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1+#ppt_w/2"/>
                                          </p:val>
                                        </p:tav>
                                        <p:tav tm="100000">
                                          <p:val>
                                            <p:strVal val="#ppt_x"/>
                                          </p:val>
                                        </p:tav>
                                      </p:tavLst>
                                    </p:anim>
                                    <p:anim calcmode="lin" valueType="num">
                                      <p:cBhvr additive="base">
                                        <p:cTn id="15" dur="500" fill="hold"/>
                                        <p:tgtEl>
                                          <p:spTgt spid="7"/>
                                        </p:tgtEl>
                                        <p:attrNameLst>
                                          <p:attrName>ppt_y</p:attrName>
                                        </p:attrNameLst>
                                      </p:cBhvr>
                                      <p:tavLst>
                                        <p:tav tm="0">
                                          <p:val>
                                            <p:strVal val="#ppt_y"/>
                                          </p:val>
                                        </p:tav>
                                        <p:tav tm="100000">
                                          <p:val>
                                            <p:strVal val="#ppt_y"/>
                                          </p:val>
                                        </p:tav>
                                      </p:tavLst>
                                    </p:anim>
                                  </p:childTnLst>
                                </p:cTn>
                              </p:par>
                            </p:childTnLst>
                          </p:cTn>
                        </p:par>
                        <p:par>
                          <p:cTn id="16" fill="hold">
                            <p:stCondLst>
                              <p:cond delay="1000"/>
                            </p:stCondLst>
                            <p:childTnLst>
                              <p:par>
                                <p:cTn id="17" presetID="16" presetClass="entr" presetSubtype="37" fill="hold" grpId="0" nodeType="afterEffect">
                                  <p:stCondLst>
                                    <p:cond delay="300"/>
                                  </p:stCondLst>
                                  <p:childTnLst>
                                    <p:set>
                                      <p:cBhvr>
                                        <p:cTn id="18" dur="1" fill="hold">
                                          <p:stCondLst>
                                            <p:cond delay="0"/>
                                          </p:stCondLst>
                                        </p:cTn>
                                        <p:tgtEl>
                                          <p:spTgt spid="14"/>
                                        </p:tgtEl>
                                        <p:attrNameLst>
                                          <p:attrName>style.visibility</p:attrName>
                                        </p:attrNameLst>
                                      </p:cBhvr>
                                      <p:to>
                                        <p:strVal val="visible"/>
                                      </p:to>
                                    </p:set>
                                    <p:animEffect transition="in" filter="barn(outVertical)">
                                      <p:cBhvr>
                                        <p:cTn id="19" dur="700"/>
                                        <p:tgtEl>
                                          <p:spTgt spid="14"/>
                                        </p:tgtEl>
                                      </p:cBhvr>
                                    </p:animEffect>
                                  </p:childTnLst>
                                </p:cTn>
                              </p:par>
                              <p:par>
                                <p:cTn id="20" presetID="2" presetClass="entr" presetSubtype="8" accel="40000" fill="hold" nodeType="withEffect">
                                  <p:stCondLst>
                                    <p:cond delay="500"/>
                                  </p:stCondLst>
                                  <p:childTnLst>
                                    <p:set>
                                      <p:cBhvr>
                                        <p:cTn id="21" dur="1" fill="hold">
                                          <p:stCondLst>
                                            <p:cond delay="0"/>
                                          </p:stCondLst>
                                        </p:cTn>
                                        <p:tgtEl>
                                          <p:spTgt spid="117"/>
                                        </p:tgtEl>
                                        <p:attrNameLst>
                                          <p:attrName>style.visibility</p:attrName>
                                        </p:attrNameLst>
                                      </p:cBhvr>
                                      <p:to>
                                        <p:strVal val="visible"/>
                                      </p:to>
                                    </p:set>
                                    <p:anim calcmode="lin" valueType="num">
                                      <p:cBhvr additive="base">
                                        <p:cTn id="22" dur="1500" fill="hold"/>
                                        <p:tgtEl>
                                          <p:spTgt spid="117"/>
                                        </p:tgtEl>
                                        <p:attrNameLst>
                                          <p:attrName>ppt_x</p:attrName>
                                        </p:attrNameLst>
                                      </p:cBhvr>
                                      <p:tavLst>
                                        <p:tav tm="0">
                                          <p:val>
                                            <p:strVal val="0-#ppt_w/2"/>
                                          </p:val>
                                        </p:tav>
                                        <p:tav tm="100000">
                                          <p:val>
                                            <p:strVal val="#ppt_x"/>
                                          </p:val>
                                        </p:tav>
                                      </p:tavLst>
                                    </p:anim>
                                    <p:anim calcmode="lin" valueType="num">
                                      <p:cBhvr additive="base">
                                        <p:cTn id="23" dur="1500" fill="hold"/>
                                        <p:tgtEl>
                                          <p:spTgt spid="117"/>
                                        </p:tgtEl>
                                        <p:attrNameLst>
                                          <p:attrName>ppt_y</p:attrName>
                                        </p:attrNameLst>
                                      </p:cBhvr>
                                      <p:tavLst>
                                        <p:tav tm="0">
                                          <p:val>
                                            <p:strVal val="#ppt_y"/>
                                          </p:val>
                                        </p:tav>
                                        <p:tav tm="100000">
                                          <p:val>
                                            <p:strVal val="#ppt_y"/>
                                          </p:val>
                                        </p:tav>
                                      </p:tavLst>
                                    </p:anim>
                                  </p:childTnLst>
                                </p:cTn>
                              </p:par>
                              <p:par>
                                <p:cTn id="24" presetID="2" presetClass="entr" presetSubtype="8" accel="40000" fill="hold" nodeType="withEffect">
                                  <p:stCondLst>
                                    <p:cond delay="750"/>
                                  </p:stCondLst>
                                  <p:childTnLst>
                                    <p:set>
                                      <p:cBhvr>
                                        <p:cTn id="25" dur="1" fill="hold">
                                          <p:stCondLst>
                                            <p:cond delay="0"/>
                                          </p:stCondLst>
                                        </p:cTn>
                                        <p:tgtEl>
                                          <p:spTgt spid="114"/>
                                        </p:tgtEl>
                                        <p:attrNameLst>
                                          <p:attrName>style.visibility</p:attrName>
                                        </p:attrNameLst>
                                      </p:cBhvr>
                                      <p:to>
                                        <p:strVal val="visible"/>
                                      </p:to>
                                    </p:set>
                                    <p:anim calcmode="lin" valueType="num">
                                      <p:cBhvr additive="base">
                                        <p:cTn id="26" dur="1500" fill="hold"/>
                                        <p:tgtEl>
                                          <p:spTgt spid="114"/>
                                        </p:tgtEl>
                                        <p:attrNameLst>
                                          <p:attrName>ppt_x</p:attrName>
                                        </p:attrNameLst>
                                      </p:cBhvr>
                                      <p:tavLst>
                                        <p:tav tm="0">
                                          <p:val>
                                            <p:strVal val="0-#ppt_w/2"/>
                                          </p:val>
                                        </p:tav>
                                        <p:tav tm="100000">
                                          <p:val>
                                            <p:strVal val="#ppt_x"/>
                                          </p:val>
                                        </p:tav>
                                      </p:tavLst>
                                    </p:anim>
                                    <p:anim calcmode="lin" valueType="num">
                                      <p:cBhvr additive="base">
                                        <p:cTn id="27" dur="1500" fill="hold"/>
                                        <p:tgtEl>
                                          <p:spTgt spid="114"/>
                                        </p:tgtEl>
                                        <p:attrNameLst>
                                          <p:attrName>ppt_y</p:attrName>
                                        </p:attrNameLst>
                                      </p:cBhvr>
                                      <p:tavLst>
                                        <p:tav tm="0">
                                          <p:val>
                                            <p:strVal val="#ppt_y"/>
                                          </p:val>
                                        </p:tav>
                                        <p:tav tm="100000">
                                          <p:val>
                                            <p:strVal val="#ppt_y"/>
                                          </p:val>
                                        </p:tav>
                                      </p:tavLst>
                                    </p:anim>
                                  </p:childTnLst>
                                </p:cTn>
                              </p:par>
                            </p:childTnLst>
                          </p:cTn>
                        </p:par>
                        <p:par>
                          <p:cTn id="28" fill="hold">
                            <p:stCondLst>
                              <p:cond delay="3250"/>
                            </p:stCondLst>
                            <p:childTnLst>
                              <p:par>
                                <p:cTn id="29" presetID="10" presetClass="entr" presetSubtype="0" fill="hold" grpId="0" nodeType="afterEffect">
                                  <p:stCondLst>
                                    <p:cond delay="0"/>
                                  </p:stCondLst>
                                  <p:childTnLst>
                                    <p:set>
                                      <p:cBhvr>
                                        <p:cTn id="30" dur="1" fill="hold">
                                          <p:stCondLst>
                                            <p:cond delay="0"/>
                                          </p:stCondLst>
                                        </p:cTn>
                                        <p:tgtEl>
                                          <p:spTgt spid="126"/>
                                        </p:tgtEl>
                                        <p:attrNameLst>
                                          <p:attrName>style.visibility</p:attrName>
                                        </p:attrNameLst>
                                      </p:cBhvr>
                                      <p:to>
                                        <p:strVal val="visible"/>
                                      </p:to>
                                    </p:set>
                                    <p:animEffect transition="in" filter="fade">
                                      <p:cBhvr>
                                        <p:cTn id="31" dur="250"/>
                                        <p:tgtEl>
                                          <p:spTgt spid="126"/>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127"/>
                                        </p:tgtEl>
                                        <p:attrNameLst>
                                          <p:attrName>style.visibility</p:attrName>
                                        </p:attrNameLst>
                                      </p:cBhvr>
                                      <p:to>
                                        <p:strVal val="visible"/>
                                      </p:to>
                                    </p:set>
                                    <p:animEffect transition="in" filter="fade">
                                      <p:cBhvr>
                                        <p:cTn id="35" dur="250"/>
                                        <p:tgtEl>
                                          <p:spTgt spid="127"/>
                                        </p:tgtEl>
                                      </p:cBhvr>
                                    </p:animEffect>
                                  </p:childTnLst>
                                </p:cTn>
                              </p:par>
                            </p:childTnLst>
                          </p:cTn>
                        </p:par>
                        <p:par>
                          <p:cTn id="36" fill="hold">
                            <p:stCondLst>
                              <p:cond delay="3750"/>
                            </p:stCondLst>
                            <p:childTnLst>
                              <p:par>
                                <p:cTn id="37" presetID="22" presetClass="entr" presetSubtype="1" fill="hold" nodeType="afterEffect">
                                  <p:stCondLst>
                                    <p:cond delay="0"/>
                                  </p:stCondLst>
                                  <p:childTnLst>
                                    <p:set>
                                      <p:cBhvr>
                                        <p:cTn id="38" dur="1" fill="hold">
                                          <p:stCondLst>
                                            <p:cond delay="0"/>
                                          </p:stCondLst>
                                        </p:cTn>
                                        <p:tgtEl>
                                          <p:spTgt spid="161"/>
                                        </p:tgtEl>
                                        <p:attrNameLst>
                                          <p:attrName>style.visibility</p:attrName>
                                        </p:attrNameLst>
                                      </p:cBhvr>
                                      <p:to>
                                        <p:strVal val="visible"/>
                                      </p:to>
                                    </p:set>
                                    <p:animEffect transition="in" filter="wipe(up)">
                                      <p:cBhvr>
                                        <p:cTn id="39" dur="500"/>
                                        <p:tgtEl>
                                          <p:spTgt spid="161"/>
                                        </p:tgtEl>
                                      </p:cBhvr>
                                    </p:animEffect>
                                  </p:childTnLst>
                                </p:cTn>
                              </p:par>
                            </p:childTnLst>
                          </p:cTn>
                        </p:par>
                        <p:par>
                          <p:cTn id="40" fill="hold">
                            <p:stCondLst>
                              <p:cond delay="4250"/>
                            </p:stCondLst>
                            <p:childTnLst>
                              <p:par>
                                <p:cTn id="41" presetID="14" presetClass="entr" presetSubtype="10" fill="hold" nodeType="afterEffect">
                                  <p:stCondLst>
                                    <p:cond delay="0"/>
                                  </p:stCondLst>
                                  <p:childTnLst>
                                    <p:set>
                                      <p:cBhvr>
                                        <p:cTn id="42" dur="1" fill="hold">
                                          <p:stCondLst>
                                            <p:cond delay="0"/>
                                          </p:stCondLst>
                                        </p:cTn>
                                        <p:tgtEl>
                                          <p:spTgt spid="142"/>
                                        </p:tgtEl>
                                        <p:attrNameLst>
                                          <p:attrName>style.visibility</p:attrName>
                                        </p:attrNameLst>
                                      </p:cBhvr>
                                      <p:to>
                                        <p:strVal val="visible"/>
                                      </p:to>
                                    </p:set>
                                    <p:animEffect transition="in" filter="randombar(horizontal)">
                                      <p:cBhvr>
                                        <p:cTn id="43" dur="500"/>
                                        <p:tgtEl>
                                          <p:spTgt spid="142"/>
                                        </p:tgtEl>
                                      </p:cBhvr>
                                    </p:animEffect>
                                  </p:childTnLst>
                                </p:cTn>
                              </p:par>
                            </p:childTnLst>
                          </p:cTn>
                        </p:par>
                        <p:par>
                          <p:cTn id="44" fill="hold">
                            <p:stCondLst>
                              <p:cond delay="4750"/>
                            </p:stCondLst>
                            <p:childTnLst>
                              <p:par>
                                <p:cTn id="45" presetID="22" presetClass="entr" presetSubtype="1" fill="hold" nodeType="after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wipe(up)">
                                      <p:cBhvr>
                                        <p:cTn id="47" dur="500"/>
                                        <p:tgtEl>
                                          <p:spTgt spid="130"/>
                                        </p:tgtEl>
                                      </p:cBhvr>
                                    </p:animEffect>
                                  </p:childTnLst>
                                </p:cTn>
                              </p:par>
                            </p:childTnLst>
                          </p:cTn>
                        </p:par>
                        <p:par>
                          <p:cTn id="48" fill="hold">
                            <p:stCondLst>
                              <p:cond delay="5250"/>
                            </p:stCondLst>
                            <p:childTnLst>
                              <p:par>
                                <p:cTn id="49" presetID="22" presetClass="entr" presetSubtype="1" fill="hold" nodeType="afterEffect">
                                  <p:stCondLst>
                                    <p:cond delay="0"/>
                                  </p:stCondLst>
                                  <p:childTnLst>
                                    <p:set>
                                      <p:cBhvr>
                                        <p:cTn id="50" dur="1" fill="hold">
                                          <p:stCondLst>
                                            <p:cond delay="0"/>
                                          </p:stCondLst>
                                        </p:cTn>
                                        <p:tgtEl>
                                          <p:spTgt spid="165"/>
                                        </p:tgtEl>
                                        <p:attrNameLst>
                                          <p:attrName>style.visibility</p:attrName>
                                        </p:attrNameLst>
                                      </p:cBhvr>
                                      <p:to>
                                        <p:strVal val="visible"/>
                                      </p:to>
                                    </p:set>
                                    <p:animEffect transition="in" filter="wipe(up)">
                                      <p:cBhvr>
                                        <p:cTn id="51" dur="500"/>
                                        <p:tgtEl>
                                          <p:spTgt spid="165"/>
                                        </p:tgtEl>
                                      </p:cBhvr>
                                    </p:animEffect>
                                  </p:childTnLst>
                                </p:cTn>
                              </p:par>
                            </p:childTnLst>
                          </p:cTn>
                        </p:par>
                        <p:par>
                          <p:cTn id="52" fill="hold">
                            <p:stCondLst>
                              <p:cond delay="5750"/>
                            </p:stCondLst>
                            <p:childTnLst>
                              <p:par>
                                <p:cTn id="53" presetID="14" presetClass="entr" presetSubtype="10" fill="hold" nodeType="afterEffect">
                                  <p:stCondLst>
                                    <p:cond delay="0"/>
                                  </p:stCondLst>
                                  <p:childTnLst>
                                    <p:set>
                                      <p:cBhvr>
                                        <p:cTn id="54" dur="1" fill="hold">
                                          <p:stCondLst>
                                            <p:cond delay="0"/>
                                          </p:stCondLst>
                                        </p:cTn>
                                        <p:tgtEl>
                                          <p:spTgt spid="153"/>
                                        </p:tgtEl>
                                        <p:attrNameLst>
                                          <p:attrName>style.visibility</p:attrName>
                                        </p:attrNameLst>
                                      </p:cBhvr>
                                      <p:to>
                                        <p:strVal val="visible"/>
                                      </p:to>
                                    </p:set>
                                    <p:animEffect transition="in" filter="randombar(horizontal)">
                                      <p:cBhvr>
                                        <p:cTn id="55" dur="500"/>
                                        <p:tgtEl>
                                          <p:spTgt spid="153"/>
                                        </p:tgtEl>
                                      </p:cBhvr>
                                    </p:animEffect>
                                  </p:childTnLst>
                                </p:cTn>
                              </p:par>
                            </p:childTnLst>
                          </p:cTn>
                        </p:par>
                        <p:par>
                          <p:cTn id="56" fill="hold">
                            <p:stCondLst>
                              <p:cond delay="6250"/>
                            </p:stCondLst>
                            <p:childTnLst>
                              <p:par>
                                <p:cTn id="57" presetID="22" presetClass="entr" presetSubtype="1" fill="hold" nodeType="afterEffect">
                                  <p:stCondLst>
                                    <p:cond delay="0"/>
                                  </p:stCondLst>
                                  <p:childTnLst>
                                    <p:set>
                                      <p:cBhvr>
                                        <p:cTn id="58" dur="1" fill="hold">
                                          <p:stCondLst>
                                            <p:cond delay="0"/>
                                          </p:stCondLst>
                                        </p:cTn>
                                        <p:tgtEl>
                                          <p:spTgt spid="133"/>
                                        </p:tgtEl>
                                        <p:attrNameLst>
                                          <p:attrName>style.visibility</p:attrName>
                                        </p:attrNameLst>
                                      </p:cBhvr>
                                      <p:to>
                                        <p:strVal val="visible"/>
                                      </p:to>
                                    </p:set>
                                    <p:animEffect transition="in" filter="wipe(up)">
                                      <p:cBhvr>
                                        <p:cTn id="59" dur="500"/>
                                        <p:tgtEl>
                                          <p:spTgt spid="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126" grpId="0"/>
      <p:bldP spid="1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113"/>
          <p:cNvGrpSpPr/>
          <p:nvPr/>
        </p:nvGrpSpPr>
        <p:grpSpPr>
          <a:xfrm>
            <a:off x="1245511" y="1287325"/>
            <a:ext cx="1094509" cy="1094509"/>
            <a:chOff x="4179570" y="1588770"/>
            <a:chExt cx="2735580" cy="2735580"/>
          </a:xfrm>
        </p:grpSpPr>
        <p:sp>
          <p:nvSpPr>
            <p:cNvPr id="115" name="椭圆 114"/>
            <p:cNvSpPr/>
            <p:nvPr/>
          </p:nvSpPr>
          <p:spPr>
            <a:xfrm>
              <a:off x="4179570" y="1588770"/>
              <a:ext cx="2735580" cy="2735580"/>
            </a:xfrm>
            <a:prstGeom prst="ellipse">
              <a:avLst/>
            </a:prstGeom>
            <a:gradFill flip="none" rotWithShape="1">
              <a:gsLst>
                <a:gs pos="0">
                  <a:schemeClr val="bg1">
                    <a:lumMod val="85000"/>
                  </a:schemeClr>
                </a:gs>
                <a:gs pos="100000">
                  <a:schemeClr val="bg1">
                    <a:lumMod val="95000"/>
                  </a:schemeClr>
                </a:gs>
              </a:gsLst>
              <a:lin ang="2700000" scaled="1"/>
              <a:tileRect/>
            </a:gradFill>
            <a:ln w="254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6" name="椭圆 115"/>
            <p:cNvSpPr/>
            <p:nvPr/>
          </p:nvSpPr>
          <p:spPr>
            <a:xfrm>
              <a:off x="4574903" y="1984103"/>
              <a:ext cx="1944914" cy="1944914"/>
            </a:xfrm>
            <a:prstGeom prst="ellipse">
              <a:avLst/>
            </a:prstGeom>
            <a:solidFill>
              <a:srgbClr val="E2E2E2"/>
            </a:solidFill>
            <a:ln w="19050">
              <a:gradFill flip="none" rotWithShape="1">
                <a:gsLst>
                  <a:gs pos="0">
                    <a:schemeClr val="bg1"/>
                  </a:gs>
                  <a:gs pos="100000">
                    <a:schemeClr val="bg1">
                      <a:lumMod val="75000"/>
                    </a:schemeClr>
                  </a:gs>
                </a:gsLst>
                <a:lin ang="2700000" scaled="1"/>
                <a:tileRect/>
              </a:grad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5" name="组合 116"/>
          <p:cNvGrpSpPr/>
          <p:nvPr/>
        </p:nvGrpSpPr>
        <p:grpSpPr>
          <a:xfrm>
            <a:off x="2991761" y="1287325"/>
            <a:ext cx="1094509" cy="1094509"/>
            <a:chOff x="4179570" y="1588770"/>
            <a:chExt cx="2735580" cy="2735580"/>
          </a:xfrm>
        </p:grpSpPr>
        <p:sp>
          <p:nvSpPr>
            <p:cNvPr id="118" name="椭圆 117"/>
            <p:cNvSpPr/>
            <p:nvPr/>
          </p:nvSpPr>
          <p:spPr>
            <a:xfrm>
              <a:off x="4179570" y="1588770"/>
              <a:ext cx="2735580" cy="2735580"/>
            </a:xfrm>
            <a:prstGeom prst="ellipse">
              <a:avLst/>
            </a:prstGeom>
            <a:gradFill flip="none" rotWithShape="1">
              <a:gsLst>
                <a:gs pos="0">
                  <a:schemeClr val="bg1">
                    <a:lumMod val="85000"/>
                  </a:schemeClr>
                </a:gs>
                <a:gs pos="100000">
                  <a:schemeClr val="bg1">
                    <a:lumMod val="95000"/>
                  </a:schemeClr>
                </a:gs>
              </a:gsLst>
              <a:lin ang="2700000" scaled="1"/>
              <a:tileRect/>
            </a:gradFill>
            <a:ln w="254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9" name="椭圆 118"/>
            <p:cNvSpPr/>
            <p:nvPr/>
          </p:nvSpPr>
          <p:spPr>
            <a:xfrm>
              <a:off x="4574903" y="1984103"/>
              <a:ext cx="1944914" cy="1944914"/>
            </a:xfrm>
            <a:prstGeom prst="ellipse">
              <a:avLst/>
            </a:prstGeom>
            <a:solidFill>
              <a:srgbClr val="E2E2E2"/>
            </a:solidFill>
            <a:ln w="19050">
              <a:gradFill flip="none" rotWithShape="1">
                <a:gsLst>
                  <a:gs pos="0">
                    <a:schemeClr val="bg1"/>
                  </a:gs>
                  <a:gs pos="100000">
                    <a:schemeClr val="bg1">
                      <a:lumMod val="75000"/>
                    </a:schemeClr>
                  </a:gs>
                </a:gsLst>
                <a:lin ang="2700000" scaled="1"/>
                <a:tileRect/>
              </a:grad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6" name="组合 119"/>
          <p:cNvGrpSpPr/>
          <p:nvPr/>
        </p:nvGrpSpPr>
        <p:grpSpPr>
          <a:xfrm>
            <a:off x="4738012" y="1287325"/>
            <a:ext cx="1094509" cy="1094509"/>
            <a:chOff x="4179570" y="1588770"/>
            <a:chExt cx="2735580" cy="2735580"/>
          </a:xfrm>
        </p:grpSpPr>
        <p:sp>
          <p:nvSpPr>
            <p:cNvPr id="121" name="椭圆 120"/>
            <p:cNvSpPr/>
            <p:nvPr/>
          </p:nvSpPr>
          <p:spPr>
            <a:xfrm>
              <a:off x="4179570" y="1588770"/>
              <a:ext cx="2735580" cy="2735580"/>
            </a:xfrm>
            <a:prstGeom prst="ellipse">
              <a:avLst/>
            </a:prstGeom>
            <a:gradFill flip="none" rotWithShape="1">
              <a:gsLst>
                <a:gs pos="0">
                  <a:schemeClr val="bg1">
                    <a:lumMod val="85000"/>
                  </a:schemeClr>
                </a:gs>
                <a:gs pos="100000">
                  <a:schemeClr val="bg1">
                    <a:lumMod val="95000"/>
                  </a:schemeClr>
                </a:gs>
              </a:gsLst>
              <a:lin ang="2700000" scaled="1"/>
              <a:tileRect/>
            </a:gradFill>
            <a:ln w="254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2" name="椭圆 121"/>
            <p:cNvSpPr/>
            <p:nvPr/>
          </p:nvSpPr>
          <p:spPr>
            <a:xfrm>
              <a:off x="4574903" y="1984103"/>
              <a:ext cx="1944914" cy="1944914"/>
            </a:xfrm>
            <a:prstGeom prst="ellipse">
              <a:avLst/>
            </a:prstGeom>
            <a:solidFill>
              <a:srgbClr val="E2E2E2"/>
            </a:solidFill>
            <a:ln w="19050">
              <a:gradFill flip="none" rotWithShape="1">
                <a:gsLst>
                  <a:gs pos="0">
                    <a:schemeClr val="bg1"/>
                  </a:gs>
                  <a:gs pos="100000">
                    <a:schemeClr val="bg1">
                      <a:lumMod val="75000"/>
                    </a:schemeClr>
                  </a:gs>
                </a:gsLst>
                <a:lin ang="2700000" scaled="1"/>
                <a:tileRect/>
              </a:grad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8" name="组合 122"/>
          <p:cNvGrpSpPr/>
          <p:nvPr/>
        </p:nvGrpSpPr>
        <p:grpSpPr>
          <a:xfrm>
            <a:off x="6484261" y="1287325"/>
            <a:ext cx="1094509" cy="1094509"/>
            <a:chOff x="4179570" y="1588770"/>
            <a:chExt cx="2735580" cy="2735580"/>
          </a:xfrm>
        </p:grpSpPr>
        <p:sp>
          <p:nvSpPr>
            <p:cNvPr id="124" name="椭圆 123"/>
            <p:cNvSpPr/>
            <p:nvPr/>
          </p:nvSpPr>
          <p:spPr>
            <a:xfrm>
              <a:off x="4179570" y="1588770"/>
              <a:ext cx="2735580" cy="2735580"/>
            </a:xfrm>
            <a:prstGeom prst="ellipse">
              <a:avLst/>
            </a:prstGeom>
            <a:gradFill flip="none" rotWithShape="1">
              <a:gsLst>
                <a:gs pos="0">
                  <a:schemeClr val="bg1">
                    <a:lumMod val="85000"/>
                  </a:schemeClr>
                </a:gs>
                <a:gs pos="100000">
                  <a:schemeClr val="bg1">
                    <a:lumMod val="95000"/>
                  </a:schemeClr>
                </a:gs>
              </a:gsLst>
              <a:lin ang="2700000" scaled="1"/>
              <a:tileRect/>
            </a:gradFill>
            <a:ln w="254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25" name="椭圆 124"/>
            <p:cNvSpPr/>
            <p:nvPr/>
          </p:nvSpPr>
          <p:spPr>
            <a:xfrm>
              <a:off x="4574903" y="1984103"/>
              <a:ext cx="1944914" cy="1944914"/>
            </a:xfrm>
            <a:prstGeom prst="ellipse">
              <a:avLst/>
            </a:prstGeom>
            <a:solidFill>
              <a:srgbClr val="E2E2E2"/>
            </a:solidFill>
            <a:ln w="19050">
              <a:gradFill flip="none" rotWithShape="1">
                <a:gsLst>
                  <a:gs pos="0">
                    <a:schemeClr val="bg1"/>
                  </a:gs>
                  <a:gs pos="100000">
                    <a:schemeClr val="bg1">
                      <a:lumMod val="75000"/>
                    </a:schemeClr>
                  </a:gs>
                </a:gsLst>
                <a:lin ang="2700000" scaled="1"/>
                <a:tileRect/>
              </a:grad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
        <p:nvSpPr>
          <p:cNvPr id="126" name="文本框 125"/>
          <p:cNvSpPr txBox="1"/>
          <p:nvPr/>
        </p:nvSpPr>
        <p:spPr>
          <a:xfrm>
            <a:off x="1473591" y="1565570"/>
            <a:ext cx="636443" cy="553998"/>
          </a:xfrm>
          <a:prstGeom prst="rect">
            <a:avLst/>
          </a:prstGeom>
          <a:noFill/>
        </p:spPr>
        <p:txBody>
          <a:bodyPr wrap="square" rtlCol="0">
            <a:spAutoFit/>
          </a:bodyPr>
          <a:lstStyle/>
          <a:p>
            <a:pPr algn="ctr"/>
            <a:r>
              <a:rPr lang="en-US" altLang="zh-CN" sz="3000" dirty="0">
                <a:solidFill>
                  <a:srgbClr val="0070C0"/>
                </a:solidFill>
                <a:latin typeface="Impact" panose="020B0806030902050204" pitchFamily="34" charset="0"/>
              </a:rPr>
              <a:t>01</a:t>
            </a:r>
            <a:endParaRPr lang="zh-CN" altLang="en-US" sz="3000" dirty="0">
              <a:solidFill>
                <a:srgbClr val="0070C0"/>
              </a:solidFill>
              <a:latin typeface="Impact" panose="020B0806030902050204" pitchFamily="34" charset="0"/>
            </a:endParaRPr>
          </a:p>
        </p:txBody>
      </p:sp>
      <p:sp>
        <p:nvSpPr>
          <p:cNvPr id="127" name="文本框 126"/>
          <p:cNvSpPr txBox="1"/>
          <p:nvPr/>
        </p:nvSpPr>
        <p:spPr>
          <a:xfrm>
            <a:off x="3220793" y="1565570"/>
            <a:ext cx="636443" cy="553998"/>
          </a:xfrm>
          <a:prstGeom prst="rect">
            <a:avLst/>
          </a:prstGeom>
          <a:noFill/>
        </p:spPr>
        <p:txBody>
          <a:bodyPr wrap="square" rtlCol="0">
            <a:spAutoFit/>
          </a:bodyPr>
          <a:lstStyle/>
          <a:p>
            <a:pPr algn="ctr"/>
            <a:r>
              <a:rPr lang="en-US" altLang="zh-CN" sz="3000" dirty="0">
                <a:solidFill>
                  <a:srgbClr val="00B0F0"/>
                </a:solidFill>
                <a:latin typeface="Impact" panose="020B0806030902050204" pitchFamily="34" charset="0"/>
              </a:rPr>
              <a:t>02</a:t>
            </a:r>
            <a:endParaRPr lang="zh-CN" altLang="en-US" sz="3000" dirty="0">
              <a:solidFill>
                <a:srgbClr val="00B0F0"/>
              </a:solidFill>
              <a:latin typeface="Impact" panose="020B0806030902050204" pitchFamily="34" charset="0"/>
            </a:endParaRPr>
          </a:p>
        </p:txBody>
      </p:sp>
      <p:sp>
        <p:nvSpPr>
          <p:cNvPr id="128" name="文本框 127"/>
          <p:cNvSpPr txBox="1"/>
          <p:nvPr/>
        </p:nvSpPr>
        <p:spPr>
          <a:xfrm>
            <a:off x="4967044" y="1565570"/>
            <a:ext cx="636443" cy="553998"/>
          </a:xfrm>
          <a:prstGeom prst="rect">
            <a:avLst/>
          </a:prstGeom>
          <a:noFill/>
        </p:spPr>
        <p:txBody>
          <a:bodyPr wrap="square" rtlCol="0">
            <a:spAutoFit/>
          </a:bodyPr>
          <a:lstStyle/>
          <a:p>
            <a:pPr algn="ctr"/>
            <a:r>
              <a:rPr lang="en-US" altLang="zh-CN" sz="3000" dirty="0">
                <a:solidFill>
                  <a:srgbClr val="0070C0"/>
                </a:solidFill>
                <a:latin typeface="Impact" panose="020B0806030902050204" pitchFamily="34" charset="0"/>
              </a:rPr>
              <a:t>03</a:t>
            </a:r>
            <a:endParaRPr lang="zh-CN" altLang="en-US" sz="3000" dirty="0">
              <a:solidFill>
                <a:srgbClr val="0070C0"/>
              </a:solidFill>
              <a:latin typeface="Impact" panose="020B0806030902050204" pitchFamily="34" charset="0"/>
            </a:endParaRPr>
          </a:p>
        </p:txBody>
      </p:sp>
      <p:sp>
        <p:nvSpPr>
          <p:cNvPr id="129" name="文本框 128"/>
          <p:cNvSpPr txBox="1"/>
          <p:nvPr/>
        </p:nvSpPr>
        <p:spPr>
          <a:xfrm>
            <a:off x="6713294" y="1565570"/>
            <a:ext cx="636443" cy="553998"/>
          </a:xfrm>
          <a:prstGeom prst="rect">
            <a:avLst/>
          </a:prstGeom>
          <a:noFill/>
        </p:spPr>
        <p:txBody>
          <a:bodyPr wrap="square" rtlCol="0">
            <a:spAutoFit/>
          </a:bodyPr>
          <a:lstStyle/>
          <a:p>
            <a:pPr algn="ctr"/>
            <a:r>
              <a:rPr lang="en-US" altLang="zh-CN" sz="3000" dirty="0">
                <a:solidFill>
                  <a:srgbClr val="00B0F0"/>
                </a:solidFill>
                <a:latin typeface="Impact" panose="020B0806030902050204" pitchFamily="34" charset="0"/>
              </a:rPr>
              <a:t>04</a:t>
            </a:r>
            <a:endParaRPr lang="zh-CN" altLang="en-US" sz="3000" dirty="0">
              <a:solidFill>
                <a:srgbClr val="00B0F0"/>
              </a:solidFill>
              <a:latin typeface="Impact" panose="020B0806030902050204" pitchFamily="34" charset="0"/>
            </a:endParaRPr>
          </a:p>
        </p:txBody>
      </p:sp>
      <p:grpSp>
        <p:nvGrpSpPr>
          <p:cNvPr id="11" name="组合 129"/>
          <p:cNvGrpSpPr/>
          <p:nvPr/>
        </p:nvGrpSpPr>
        <p:grpSpPr>
          <a:xfrm>
            <a:off x="1041177" y="3868950"/>
            <a:ext cx="1627000" cy="796927"/>
            <a:chOff x="3776606" y="2004242"/>
            <a:chExt cx="2169333" cy="1062568"/>
          </a:xfrm>
        </p:grpSpPr>
        <p:sp>
          <p:nvSpPr>
            <p:cNvPr id="131" name="文本框 130"/>
            <p:cNvSpPr txBox="1"/>
            <p:nvPr/>
          </p:nvSpPr>
          <p:spPr>
            <a:xfrm>
              <a:off x="3776606" y="2004242"/>
              <a:ext cx="2169333" cy="492442"/>
            </a:xfrm>
            <a:prstGeom prst="rect">
              <a:avLst/>
            </a:prstGeom>
            <a:noFill/>
          </p:spPr>
          <p:txBody>
            <a:bodyPr wrap="square" rtlCol="0">
              <a:spAutoFit/>
            </a:bodyPr>
            <a:lstStyle/>
            <a:p>
              <a:r>
                <a:rPr lang="zh-CN" altLang="en-US" sz="1800" dirty="0" smtClean="0">
                  <a:solidFill>
                    <a:srgbClr val="00B0F0"/>
                  </a:solidFill>
                </a:rPr>
                <a:t>爬行和爬取</a:t>
              </a:r>
              <a:endParaRPr lang="zh-CN" altLang="en-US" sz="1800" dirty="0">
                <a:solidFill>
                  <a:srgbClr val="00B0F0"/>
                </a:solidFill>
              </a:endParaRPr>
            </a:p>
          </p:txBody>
        </p:sp>
        <p:sp>
          <p:nvSpPr>
            <p:cNvPr id="132" name="文本框 131"/>
            <p:cNvSpPr txBox="1"/>
            <p:nvPr/>
          </p:nvSpPr>
          <p:spPr>
            <a:xfrm>
              <a:off x="3782527" y="2389703"/>
              <a:ext cx="2011012" cy="677107"/>
            </a:xfrm>
            <a:prstGeom prst="rect">
              <a:avLst/>
            </a:prstGeom>
            <a:noFill/>
          </p:spPr>
          <p:txBody>
            <a:bodyPr wrap="square" rtlCol="0">
              <a:spAutoFit/>
            </a:bodyPr>
            <a:lstStyle/>
            <a:p>
              <a:pPr algn="just"/>
              <a:r>
                <a:rPr lang="zh-CN" altLang="en-US" sz="900" dirty="0" smtClean="0"/>
                <a:t>蜘蛛（</a:t>
              </a:r>
              <a:r>
                <a:rPr lang="en-US" altLang="zh-CN" sz="900" dirty="0" smtClean="0"/>
                <a:t>Spider</a:t>
              </a:r>
              <a:r>
                <a:rPr lang="zh-CN" altLang="en-US" sz="900" dirty="0" smtClean="0"/>
                <a:t>）像用户一样访问网站抓取网页文件，并存入数据库。</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5" name="组合 132"/>
          <p:cNvGrpSpPr/>
          <p:nvPr/>
        </p:nvGrpSpPr>
        <p:grpSpPr>
          <a:xfrm>
            <a:off x="2771127" y="3860319"/>
            <a:ext cx="1627000" cy="667058"/>
            <a:chOff x="3753604" y="1992739"/>
            <a:chExt cx="2169333" cy="889410"/>
          </a:xfrm>
        </p:grpSpPr>
        <p:sp>
          <p:nvSpPr>
            <p:cNvPr id="134" name="文本框 133"/>
            <p:cNvSpPr txBox="1"/>
            <p:nvPr/>
          </p:nvSpPr>
          <p:spPr>
            <a:xfrm>
              <a:off x="3753604" y="1992739"/>
              <a:ext cx="2169333" cy="492442"/>
            </a:xfrm>
            <a:prstGeom prst="rect">
              <a:avLst/>
            </a:prstGeom>
            <a:noFill/>
          </p:spPr>
          <p:txBody>
            <a:bodyPr wrap="square" rtlCol="0">
              <a:spAutoFit/>
            </a:bodyPr>
            <a:lstStyle/>
            <a:p>
              <a:r>
                <a:rPr lang="zh-CN" altLang="en-US" sz="1800" dirty="0" smtClean="0">
                  <a:solidFill>
                    <a:srgbClr val="00B0F0"/>
                  </a:solidFill>
                </a:rPr>
                <a:t>建立索引</a:t>
              </a:r>
              <a:endParaRPr lang="zh-CN" altLang="en-US" sz="1800" dirty="0">
                <a:solidFill>
                  <a:srgbClr val="00B0F0"/>
                </a:solidFill>
              </a:endParaRPr>
            </a:p>
          </p:txBody>
        </p:sp>
        <p:sp>
          <p:nvSpPr>
            <p:cNvPr id="135" name="文本框 134"/>
            <p:cNvSpPr txBox="1"/>
            <p:nvPr/>
          </p:nvSpPr>
          <p:spPr>
            <a:xfrm>
              <a:off x="3782528" y="2389707"/>
              <a:ext cx="2011012" cy="492442"/>
            </a:xfrm>
            <a:prstGeom prst="rect">
              <a:avLst/>
            </a:prstGeom>
            <a:noFill/>
          </p:spPr>
          <p:txBody>
            <a:bodyPr wrap="square" rtlCol="0">
              <a:spAutoFit/>
            </a:bodyPr>
            <a:lstStyle/>
            <a:p>
              <a:pPr algn="just"/>
              <a:r>
                <a:rPr lang="zh-CN" altLang="en-US" sz="900" dirty="0" smtClean="0">
                  <a:solidFill>
                    <a:schemeClr val="tx1">
                      <a:lumMod val="75000"/>
                      <a:lumOff val="25000"/>
                    </a:schemeClr>
                  </a:solidFill>
                  <a:latin typeface="微软雅黑" panose="020B0503020204020204" pitchFamily="34" charset="-122"/>
                  <a:ea typeface="微软雅黑" panose="020B0503020204020204" pitchFamily="34" charset="-122"/>
                </a:rPr>
                <a:t>蜘蛛对页面文件用巨大的表格形式存入数据库。</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6" name="组合 135"/>
          <p:cNvGrpSpPr/>
          <p:nvPr/>
        </p:nvGrpSpPr>
        <p:grpSpPr>
          <a:xfrm>
            <a:off x="4534630" y="3868949"/>
            <a:ext cx="1627000" cy="796932"/>
            <a:chOff x="3776606" y="2004241"/>
            <a:chExt cx="2169333" cy="1062574"/>
          </a:xfrm>
        </p:grpSpPr>
        <p:sp>
          <p:nvSpPr>
            <p:cNvPr id="137" name="文本框 136"/>
            <p:cNvSpPr txBox="1"/>
            <p:nvPr/>
          </p:nvSpPr>
          <p:spPr>
            <a:xfrm>
              <a:off x="3776606" y="2004241"/>
              <a:ext cx="2169333" cy="492442"/>
            </a:xfrm>
            <a:prstGeom prst="rect">
              <a:avLst/>
            </a:prstGeom>
            <a:noFill/>
          </p:spPr>
          <p:txBody>
            <a:bodyPr wrap="square" rtlCol="0">
              <a:spAutoFit/>
            </a:bodyPr>
            <a:lstStyle/>
            <a:p>
              <a:r>
                <a:rPr lang="zh-CN" altLang="en-US" sz="1800" dirty="0" smtClean="0">
                  <a:solidFill>
                    <a:srgbClr val="00B0F0"/>
                  </a:solidFill>
                  <a:latin typeface="时尚中黑简体" panose="01010104010101010101" pitchFamily="2" charset="-122"/>
                  <a:ea typeface="时尚中黑简体" panose="01010104010101010101" pitchFamily="2" charset="-122"/>
                </a:rPr>
                <a:t>搜索词处理</a:t>
              </a:r>
              <a:endParaRPr lang="zh-CN" altLang="en-US" sz="1800" dirty="0">
                <a:solidFill>
                  <a:srgbClr val="00B0F0"/>
                </a:solidFill>
                <a:latin typeface="时尚中黑简体" panose="01010104010101010101" pitchFamily="2" charset="-122"/>
                <a:ea typeface="时尚中黑简体" panose="01010104010101010101" pitchFamily="2" charset="-122"/>
              </a:endParaRPr>
            </a:p>
          </p:txBody>
        </p:sp>
        <p:sp>
          <p:nvSpPr>
            <p:cNvPr id="138" name="文本框 137"/>
            <p:cNvSpPr txBox="1"/>
            <p:nvPr/>
          </p:nvSpPr>
          <p:spPr>
            <a:xfrm>
              <a:off x="3782527" y="2389708"/>
              <a:ext cx="2011012" cy="677107"/>
            </a:xfrm>
            <a:prstGeom prst="rect">
              <a:avLst/>
            </a:prstGeom>
            <a:noFill/>
          </p:spPr>
          <p:txBody>
            <a:bodyPr wrap="square" rtlCol="0">
              <a:spAutoFit/>
            </a:bodyPr>
            <a:lstStyle/>
            <a:p>
              <a:pPr algn="just"/>
              <a:r>
                <a:rPr lang="zh-CN" altLang="en-US" sz="900" dirty="0" smtClean="0">
                  <a:solidFill>
                    <a:prstClr val="black">
                      <a:lumMod val="50000"/>
                      <a:lumOff val="50000"/>
                    </a:prstClr>
                  </a:solidFill>
                  <a:latin typeface="微软雅黑" panose="020B0503020204020204" pitchFamily="34" charset="-122"/>
                  <a:ea typeface="微软雅黑" panose="020B0503020204020204" pitchFamily="34" charset="-122"/>
                </a:rPr>
                <a:t>用户在搜索引擎输入搜索词，搜索引擎程序对搜索词做处理，处理速度要快。</a:t>
              </a:r>
              <a:endParaRPr lang="zh-CN" altLang="en-US" sz="900" dirty="0">
                <a:solidFill>
                  <a:prstClr val="black">
                    <a:lumMod val="50000"/>
                    <a:lumOff val="50000"/>
                  </a:prstClr>
                </a:solidFill>
                <a:latin typeface="微软雅黑" panose="020B0503020204020204" pitchFamily="34" charset="-122"/>
                <a:ea typeface="微软雅黑" panose="020B0503020204020204" pitchFamily="34" charset="-122"/>
              </a:endParaRPr>
            </a:p>
          </p:txBody>
        </p:sp>
      </p:grpSp>
      <p:grpSp>
        <p:nvGrpSpPr>
          <p:cNvPr id="17" name="组合 138"/>
          <p:cNvGrpSpPr/>
          <p:nvPr/>
        </p:nvGrpSpPr>
        <p:grpSpPr>
          <a:xfrm>
            <a:off x="6280879" y="3868948"/>
            <a:ext cx="1627000" cy="1212429"/>
            <a:chOff x="3776606" y="2004244"/>
            <a:chExt cx="2169333" cy="1616571"/>
          </a:xfrm>
        </p:grpSpPr>
        <p:sp>
          <p:nvSpPr>
            <p:cNvPr id="140" name="文本框 139"/>
            <p:cNvSpPr txBox="1"/>
            <p:nvPr/>
          </p:nvSpPr>
          <p:spPr>
            <a:xfrm>
              <a:off x="3776606" y="2004244"/>
              <a:ext cx="2169333" cy="492442"/>
            </a:xfrm>
            <a:prstGeom prst="rect">
              <a:avLst/>
            </a:prstGeom>
            <a:noFill/>
          </p:spPr>
          <p:txBody>
            <a:bodyPr wrap="square" rtlCol="0">
              <a:spAutoFit/>
            </a:bodyPr>
            <a:lstStyle/>
            <a:p>
              <a:r>
                <a:rPr lang="zh-CN" altLang="en-US" sz="1800" dirty="0" smtClean="0">
                  <a:solidFill>
                    <a:srgbClr val="00B0F0"/>
                  </a:solidFill>
                  <a:latin typeface="时尚中黑简体" panose="01010104010101010101" pitchFamily="2" charset="-122"/>
                  <a:ea typeface="时尚中黑简体" panose="01010104010101010101" pitchFamily="2" charset="-122"/>
                </a:rPr>
                <a:t>排序</a:t>
              </a:r>
              <a:endParaRPr lang="zh-CN" altLang="en-US" sz="1800" dirty="0">
                <a:solidFill>
                  <a:srgbClr val="00B0F0"/>
                </a:solidFill>
                <a:latin typeface="时尚中黑简体" panose="01010104010101010101" pitchFamily="2" charset="-122"/>
                <a:ea typeface="时尚中黑简体" panose="01010104010101010101" pitchFamily="2" charset="-122"/>
              </a:endParaRPr>
            </a:p>
          </p:txBody>
        </p:sp>
        <p:sp>
          <p:nvSpPr>
            <p:cNvPr id="141" name="文本框 140"/>
            <p:cNvSpPr txBox="1"/>
            <p:nvPr/>
          </p:nvSpPr>
          <p:spPr>
            <a:xfrm>
              <a:off x="3782527" y="2389709"/>
              <a:ext cx="2011012" cy="1231106"/>
            </a:xfrm>
            <a:prstGeom prst="rect">
              <a:avLst/>
            </a:prstGeom>
            <a:noFill/>
          </p:spPr>
          <p:txBody>
            <a:bodyPr wrap="square" rtlCol="0">
              <a:spAutoFit/>
            </a:bodyPr>
            <a:lstStyle/>
            <a:p>
              <a:pPr algn="just"/>
              <a:r>
                <a:rPr lang="zh-CN" altLang="en-US" sz="900" dirty="0" smtClean="0">
                  <a:solidFill>
                    <a:prstClr val="black">
                      <a:lumMod val="50000"/>
                      <a:lumOff val="50000"/>
                    </a:prstClr>
                  </a:solidFill>
                  <a:latin typeface="微软雅黑" panose="020B0503020204020204" pitchFamily="34" charset="-122"/>
                  <a:ea typeface="微软雅黑" panose="020B0503020204020204" pitchFamily="34" charset="-122"/>
                </a:rPr>
                <a:t>从索引数据库中找出所有包含搜索词的网页，并且根据排名算法计算出哪些网页应该排在前面，然后按照一定格式返回到“搜索”页面。</a:t>
              </a:r>
              <a:endParaRPr lang="zh-CN" altLang="en-US" sz="900" dirty="0">
                <a:solidFill>
                  <a:prstClr val="black">
                    <a:lumMod val="50000"/>
                    <a:lumOff val="50000"/>
                  </a:prstClr>
                </a:solidFill>
                <a:latin typeface="微软雅黑" panose="020B0503020204020204" pitchFamily="34" charset="-122"/>
                <a:ea typeface="微软雅黑" panose="020B0503020204020204" pitchFamily="34" charset="-122"/>
              </a:endParaRPr>
            </a:p>
          </p:txBody>
        </p:sp>
      </p:grpSp>
      <p:grpSp>
        <p:nvGrpSpPr>
          <p:cNvPr id="18" name="Group 4"/>
          <p:cNvGrpSpPr>
            <a:grpSpLocks noChangeAspect="1"/>
          </p:cNvGrpSpPr>
          <p:nvPr/>
        </p:nvGrpSpPr>
        <p:grpSpPr bwMode="auto">
          <a:xfrm>
            <a:off x="1634091" y="3356414"/>
            <a:ext cx="315440" cy="369659"/>
            <a:chOff x="1776" y="1776"/>
            <a:chExt cx="64" cy="75"/>
          </a:xfrm>
          <a:solidFill>
            <a:srgbClr val="0070C0"/>
          </a:solidFill>
          <a:effectLst/>
        </p:grpSpPr>
        <p:sp>
          <p:nvSpPr>
            <p:cNvPr id="143" name="Freeform 5"/>
            <p:cNvSpPr>
              <a:spLocks/>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44" name="Freeform 6"/>
            <p:cNvSpPr>
              <a:spLocks/>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45" name="Freeform 7"/>
            <p:cNvSpPr>
              <a:spLocks/>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46" name="Freeform 8"/>
            <p:cNvSpPr>
              <a:spLocks/>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19" name="Group 18"/>
          <p:cNvGrpSpPr>
            <a:grpSpLocks noChangeAspect="1"/>
          </p:cNvGrpSpPr>
          <p:nvPr/>
        </p:nvGrpSpPr>
        <p:grpSpPr bwMode="auto">
          <a:xfrm>
            <a:off x="6855318" y="3387852"/>
            <a:ext cx="352392" cy="328364"/>
            <a:chOff x="3802" y="2858"/>
            <a:chExt cx="616" cy="574"/>
          </a:xfrm>
          <a:solidFill>
            <a:srgbClr val="00B0F0"/>
          </a:solidFill>
          <a:effectLst/>
        </p:grpSpPr>
        <p:sp>
          <p:nvSpPr>
            <p:cNvPr id="148" name="Rectangle 19"/>
            <p:cNvSpPr>
              <a:spLocks noChangeArrowheads="1"/>
            </p:cNvSpPr>
            <p:nvPr/>
          </p:nvSpPr>
          <p:spPr bwMode="auto">
            <a:xfrm>
              <a:off x="3802" y="3205"/>
              <a:ext cx="129" cy="22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49" name="Rectangle 20"/>
            <p:cNvSpPr>
              <a:spLocks noChangeArrowheads="1"/>
            </p:cNvSpPr>
            <p:nvPr/>
          </p:nvSpPr>
          <p:spPr bwMode="auto">
            <a:xfrm>
              <a:off x="3964" y="3174"/>
              <a:ext cx="129" cy="25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50" name="Rectangle 21"/>
            <p:cNvSpPr>
              <a:spLocks noChangeArrowheads="1"/>
            </p:cNvSpPr>
            <p:nvPr/>
          </p:nvSpPr>
          <p:spPr bwMode="auto">
            <a:xfrm>
              <a:off x="4129" y="3131"/>
              <a:ext cx="129" cy="301"/>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51" name="Rectangle 22"/>
            <p:cNvSpPr>
              <a:spLocks noChangeArrowheads="1"/>
            </p:cNvSpPr>
            <p:nvPr/>
          </p:nvSpPr>
          <p:spPr bwMode="auto">
            <a:xfrm>
              <a:off x="4289" y="3078"/>
              <a:ext cx="129" cy="354"/>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52" name="Freeform 23"/>
            <p:cNvSpPr>
              <a:spLocks/>
            </p:cNvSpPr>
            <p:nvPr/>
          </p:nvSpPr>
          <p:spPr bwMode="auto">
            <a:xfrm>
              <a:off x="3888" y="2858"/>
              <a:ext cx="370" cy="270"/>
            </a:xfrm>
            <a:custGeom>
              <a:avLst/>
              <a:gdLst>
                <a:gd name="T0" fmla="*/ 94 w 155"/>
                <a:gd name="T1" fmla="*/ 21 h 113"/>
                <a:gd name="T2" fmla="*/ 0 w 155"/>
                <a:gd name="T3" fmla="*/ 72 h 113"/>
                <a:gd name="T4" fmla="*/ 114 w 155"/>
                <a:gd name="T5" fmla="*/ 63 h 113"/>
                <a:gd name="T6" fmla="*/ 122 w 155"/>
                <a:gd name="T7" fmla="*/ 82 h 113"/>
                <a:gd name="T8" fmla="*/ 155 w 155"/>
                <a:gd name="T9" fmla="*/ 0 h 113"/>
                <a:gd name="T10" fmla="*/ 85 w 155"/>
                <a:gd name="T11" fmla="*/ 2 h 113"/>
                <a:gd name="T12" fmla="*/ 94 w 155"/>
                <a:gd name="T13" fmla="*/ 21 h 113"/>
              </a:gdLst>
              <a:ahLst/>
              <a:cxnLst>
                <a:cxn ang="0">
                  <a:pos x="T0" y="T1"/>
                </a:cxn>
                <a:cxn ang="0">
                  <a:pos x="T2" y="T3"/>
                </a:cxn>
                <a:cxn ang="0">
                  <a:pos x="T4" y="T5"/>
                </a:cxn>
                <a:cxn ang="0">
                  <a:pos x="T6" y="T7"/>
                </a:cxn>
                <a:cxn ang="0">
                  <a:pos x="T8" y="T9"/>
                </a:cxn>
                <a:cxn ang="0">
                  <a:pos x="T10" y="T11"/>
                </a:cxn>
                <a:cxn ang="0">
                  <a:pos x="T12" y="T13"/>
                </a:cxn>
              </a:cxnLst>
              <a:rect l="0" t="0" r="r" b="b"/>
              <a:pathLst>
                <a:path w="155" h="113">
                  <a:moveTo>
                    <a:pt x="94" y="21"/>
                  </a:moveTo>
                  <a:cubicBezTo>
                    <a:pt x="85" y="33"/>
                    <a:pt x="53" y="68"/>
                    <a:pt x="0" y="72"/>
                  </a:cubicBezTo>
                  <a:cubicBezTo>
                    <a:pt x="0" y="72"/>
                    <a:pt x="31" y="113"/>
                    <a:pt x="114" y="63"/>
                  </a:cubicBezTo>
                  <a:cubicBezTo>
                    <a:pt x="122" y="82"/>
                    <a:pt x="122" y="82"/>
                    <a:pt x="122" y="82"/>
                  </a:cubicBezTo>
                  <a:cubicBezTo>
                    <a:pt x="155" y="0"/>
                    <a:pt x="155" y="0"/>
                    <a:pt x="155" y="0"/>
                  </a:cubicBezTo>
                  <a:cubicBezTo>
                    <a:pt x="85" y="2"/>
                    <a:pt x="85" y="2"/>
                    <a:pt x="85" y="2"/>
                  </a:cubicBezTo>
                  <a:lnTo>
                    <a:pt x="94" y="2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20" name="Group 13"/>
          <p:cNvGrpSpPr>
            <a:grpSpLocks noChangeAspect="1"/>
          </p:cNvGrpSpPr>
          <p:nvPr/>
        </p:nvGrpSpPr>
        <p:grpSpPr bwMode="auto">
          <a:xfrm>
            <a:off x="3346679" y="3337769"/>
            <a:ext cx="384668" cy="389210"/>
            <a:chOff x="2426" y="2781"/>
            <a:chExt cx="593" cy="600"/>
          </a:xfrm>
          <a:solidFill>
            <a:srgbClr val="00B0F0"/>
          </a:solidFill>
          <a:effectLst/>
        </p:grpSpPr>
        <p:sp>
          <p:nvSpPr>
            <p:cNvPr id="154" name="Freeform 14"/>
            <p:cNvSpPr>
              <a:spLocks/>
            </p:cNvSpPr>
            <p:nvPr/>
          </p:nvSpPr>
          <p:spPr bwMode="auto">
            <a:xfrm>
              <a:off x="2442" y="2805"/>
              <a:ext cx="577" cy="576"/>
            </a:xfrm>
            <a:custGeom>
              <a:avLst/>
              <a:gdLst>
                <a:gd name="T0" fmla="*/ 0 w 241"/>
                <a:gd name="T1" fmla="*/ 115 h 241"/>
                <a:gd name="T2" fmla="*/ 0 w 241"/>
                <a:gd name="T3" fmla="*/ 121 h 241"/>
                <a:gd name="T4" fmla="*/ 121 w 241"/>
                <a:gd name="T5" fmla="*/ 241 h 241"/>
                <a:gd name="T6" fmla="*/ 241 w 241"/>
                <a:gd name="T7" fmla="*/ 121 h 241"/>
                <a:gd name="T8" fmla="*/ 121 w 241"/>
                <a:gd name="T9" fmla="*/ 0 h 241"/>
                <a:gd name="T10" fmla="*/ 121 w 241"/>
                <a:gd name="T11" fmla="*/ 115 h 241"/>
                <a:gd name="T12" fmla="*/ 0 w 241"/>
                <a:gd name="T13" fmla="*/ 115 h 241"/>
              </a:gdLst>
              <a:ahLst/>
              <a:cxnLst>
                <a:cxn ang="0">
                  <a:pos x="T0" y="T1"/>
                </a:cxn>
                <a:cxn ang="0">
                  <a:pos x="T2" y="T3"/>
                </a:cxn>
                <a:cxn ang="0">
                  <a:pos x="T4" y="T5"/>
                </a:cxn>
                <a:cxn ang="0">
                  <a:pos x="T6" y="T7"/>
                </a:cxn>
                <a:cxn ang="0">
                  <a:pos x="T8" y="T9"/>
                </a:cxn>
                <a:cxn ang="0">
                  <a:pos x="T10" y="T11"/>
                </a:cxn>
                <a:cxn ang="0">
                  <a:pos x="T12" y="T13"/>
                </a:cxn>
              </a:cxnLst>
              <a:rect l="0" t="0" r="r" b="b"/>
              <a:pathLst>
                <a:path w="241" h="241">
                  <a:moveTo>
                    <a:pt x="0" y="115"/>
                  </a:moveTo>
                  <a:cubicBezTo>
                    <a:pt x="0" y="117"/>
                    <a:pt x="0" y="119"/>
                    <a:pt x="0" y="121"/>
                  </a:cubicBezTo>
                  <a:cubicBezTo>
                    <a:pt x="0" y="187"/>
                    <a:pt x="54" y="241"/>
                    <a:pt x="121" y="241"/>
                  </a:cubicBezTo>
                  <a:cubicBezTo>
                    <a:pt x="187" y="241"/>
                    <a:pt x="241" y="187"/>
                    <a:pt x="241" y="121"/>
                  </a:cubicBezTo>
                  <a:cubicBezTo>
                    <a:pt x="241" y="54"/>
                    <a:pt x="187" y="0"/>
                    <a:pt x="121" y="0"/>
                  </a:cubicBezTo>
                  <a:cubicBezTo>
                    <a:pt x="121" y="115"/>
                    <a:pt x="121" y="115"/>
                    <a:pt x="121" y="115"/>
                  </a:cubicBezTo>
                  <a:lnTo>
                    <a:pt x="0" y="1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55" name="Freeform 15"/>
            <p:cNvSpPr>
              <a:spLocks noEditPoints="1"/>
            </p:cNvSpPr>
            <p:nvPr/>
          </p:nvSpPr>
          <p:spPr bwMode="auto">
            <a:xfrm>
              <a:off x="2426" y="2781"/>
              <a:ext cx="275" cy="273"/>
            </a:xfrm>
            <a:custGeom>
              <a:avLst/>
              <a:gdLst>
                <a:gd name="T0" fmla="*/ 0 w 115"/>
                <a:gd name="T1" fmla="*/ 114 h 114"/>
                <a:gd name="T2" fmla="*/ 115 w 115"/>
                <a:gd name="T3" fmla="*/ 114 h 114"/>
                <a:gd name="T4" fmla="*/ 115 w 115"/>
                <a:gd name="T5" fmla="*/ 0 h 114"/>
                <a:gd name="T6" fmla="*/ 0 w 115"/>
                <a:gd name="T7" fmla="*/ 114 h 114"/>
                <a:gd name="T8" fmla="*/ 15 w 115"/>
                <a:gd name="T9" fmla="*/ 104 h 114"/>
                <a:gd name="T10" fmla="*/ 104 w 115"/>
                <a:gd name="T11" fmla="*/ 14 h 114"/>
                <a:gd name="T12" fmla="*/ 104 w 115"/>
                <a:gd name="T13" fmla="*/ 104 h 114"/>
                <a:gd name="T14" fmla="*/ 15 w 115"/>
                <a:gd name="T15" fmla="*/ 104 h 1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14">
                  <a:moveTo>
                    <a:pt x="0" y="114"/>
                  </a:moveTo>
                  <a:cubicBezTo>
                    <a:pt x="115" y="114"/>
                    <a:pt x="115" y="114"/>
                    <a:pt x="115" y="114"/>
                  </a:cubicBezTo>
                  <a:cubicBezTo>
                    <a:pt x="115" y="0"/>
                    <a:pt x="115" y="0"/>
                    <a:pt x="115" y="0"/>
                  </a:cubicBezTo>
                  <a:cubicBezTo>
                    <a:pt x="51" y="0"/>
                    <a:pt x="0" y="51"/>
                    <a:pt x="0" y="114"/>
                  </a:cubicBezTo>
                  <a:close/>
                  <a:moveTo>
                    <a:pt x="15" y="104"/>
                  </a:moveTo>
                  <a:cubicBezTo>
                    <a:pt x="15" y="54"/>
                    <a:pt x="55" y="14"/>
                    <a:pt x="104" y="14"/>
                  </a:cubicBezTo>
                  <a:cubicBezTo>
                    <a:pt x="104" y="104"/>
                    <a:pt x="104" y="104"/>
                    <a:pt x="104" y="104"/>
                  </a:cubicBezTo>
                  <a:lnTo>
                    <a:pt x="15" y="104"/>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21" name="组合 155"/>
          <p:cNvGrpSpPr/>
          <p:nvPr/>
        </p:nvGrpSpPr>
        <p:grpSpPr>
          <a:xfrm>
            <a:off x="5138875" y="3369762"/>
            <a:ext cx="330572" cy="359730"/>
            <a:chOff x="4873620" y="1965325"/>
            <a:chExt cx="269882" cy="293688"/>
          </a:xfrm>
          <a:solidFill>
            <a:srgbClr val="0070C0"/>
          </a:solidFill>
          <a:effectLst/>
        </p:grpSpPr>
        <p:sp>
          <p:nvSpPr>
            <p:cNvPr id="157" name="Freeform 502"/>
            <p:cNvSpPr>
              <a:spLocks/>
            </p:cNvSpPr>
            <p:nvPr/>
          </p:nvSpPr>
          <p:spPr bwMode="auto">
            <a:xfrm>
              <a:off x="4873620" y="2127250"/>
              <a:ext cx="112713" cy="131763"/>
            </a:xfrm>
            <a:custGeom>
              <a:avLst/>
              <a:gdLst>
                <a:gd name="T0" fmla="*/ 2 w 30"/>
                <a:gd name="T1" fmla="*/ 0 h 35"/>
                <a:gd name="T2" fmla="*/ 28 w 30"/>
                <a:gd name="T3" fmla="*/ 0 h 35"/>
                <a:gd name="T4" fmla="*/ 30 w 30"/>
                <a:gd name="T5" fmla="*/ 1 h 35"/>
                <a:gd name="T6" fmla="*/ 28 w 30"/>
                <a:gd name="T7" fmla="*/ 3 h 35"/>
                <a:gd name="T8" fmla="*/ 3 w 30"/>
                <a:gd name="T9" fmla="*/ 3 h 35"/>
                <a:gd name="T10" fmla="*/ 3 w 30"/>
                <a:gd name="T11" fmla="*/ 33 h 35"/>
                <a:gd name="T12" fmla="*/ 2 w 30"/>
                <a:gd name="T13" fmla="*/ 35 h 35"/>
                <a:gd name="T14" fmla="*/ 0 w 30"/>
                <a:gd name="T15" fmla="*/ 33 h 35"/>
                <a:gd name="T16" fmla="*/ 0 w 30"/>
                <a:gd name="T17" fmla="*/ 1 h 35"/>
                <a:gd name="T18" fmla="*/ 2 w 30"/>
                <a:gd name="T19"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 h="35">
                  <a:moveTo>
                    <a:pt x="2" y="0"/>
                  </a:moveTo>
                  <a:cubicBezTo>
                    <a:pt x="28" y="0"/>
                    <a:pt x="28" y="0"/>
                    <a:pt x="28" y="0"/>
                  </a:cubicBezTo>
                  <a:cubicBezTo>
                    <a:pt x="29" y="0"/>
                    <a:pt x="30" y="1"/>
                    <a:pt x="30" y="1"/>
                  </a:cubicBezTo>
                  <a:cubicBezTo>
                    <a:pt x="30" y="2"/>
                    <a:pt x="29" y="3"/>
                    <a:pt x="28" y="3"/>
                  </a:cubicBezTo>
                  <a:cubicBezTo>
                    <a:pt x="3" y="3"/>
                    <a:pt x="3" y="3"/>
                    <a:pt x="3" y="3"/>
                  </a:cubicBezTo>
                  <a:cubicBezTo>
                    <a:pt x="3" y="33"/>
                    <a:pt x="3" y="33"/>
                    <a:pt x="3" y="33"/>
                  </a:cubicBezTo>
                  <a:cubicBezTo>
                    <a:pt x="3" y="34"/>
                    <a:pt x="3" y="35"/>
                    <a:pt x="2" y="35"/>
                  </a:cubicBezTo>
                  <a:cubicBezTo>
                    <a:pt x="1" y="35"/>
                    <a:pt x="0" y="34"/>
                    <a:pt x="0" y="33"/>
                  </a:cubicBezTo>
                  <a:cubicBezTo>
                    <a:pt x="0" y="1"/>
                    <a:pt x="0" y="1"/>
                    <a:pt x="0" y="1"/>
                  </a:cubicBezTo>
                  <a:cubicBezTo>
                    <a:pt x="0" y="1"/>
                    <a:pt x="1" y="0"/>
                    <a:pt x="2"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58" name="Freeform 503"/>
            <p:cNvSpPr>
              <a:spLocks/>
            </p:cNvSpPr>
            <p:nvPr/>
          </p:nvSpPr>
          <p:spPr bwMode="auto">
            <a:xfrm>
              <a:off x="4884737" y="1973263"/>
              <a:ext cx="41275" cy="146050"/>
            </a:xfrm>
            <a:custGeom>
              <a:avLst/>
              <a:gdLst>
                <a:gd name="T0" fmla="*/ 11 w 11"/>
                <a:gd name="T1" fmla="*/ 34 h 39"/>
                <a:gd name="T2" fmla="*/ 11 w 11"/>
                <a:gd name="T3" fmla="*/ 6 h 39"/>
                <a:gd name="T4" fmla="*/ 5 w 11"/>
                <a:gd name="T5" fmla="*/ 0 h 39"/>
                <a:gd name="T6" fmla="*/ 0 w 11"/>
                <a:gd name="T7" fmla="*/ 6 h 39"/>
                <a:gd name="T8" fmla="*/ 0 w 11"/>
                <a:gd name="T9" fmla="*/ 34 h 39"/>
                <a:gd name="T10" fmla="*/ 5 w 11"/>
                <a:gd name="T11" fmla="*/ 39 h 39"/>
                <a:gd name="T12" fmla="*/ 11 w 11"/>
                <a:gd name="T13" fmla="*/ 34 h 39"/>
              </a:gdLst>
              <a:ahLst/>
              <a:cxnLst>
                <a:cxn ang="0">
                  <a:pos x="T0" y="T1"/>
                </a:cxn>
                <a:cxn ang="0">
                  <a:pos x="T2" y="T3"/>
                </a:cxn>
                <a:cxn ang="0">
                  <a:pos x="T4" y="T5"/>
                </a:cxn>
                <a:cxn ang="0">
                  <a:pos x="T6" y="T7"/>
                </a:cxn>
                <a:cxn ang="0">
                  <a:pos x="T8" y="T9"/>
                </a:cxn>
                <a:cxn ang="0">
                  <a:pos x="T10" y="T11"/>
                </a:cxn>
                <a:cxn ang="0">
                  <a:pos x="T12" y="T13"/>
                </a:cxn>
              </a:cxnLst>
              <a:rect l="0" t="0" r="r" b="b"/>
              <a:pathLst>
                <a:path w="11" h="39">
                  <a:moveTo>
                    <a:pt x="11" y="34"/>
                  </a:moveTo>
                  <a:cubicBezTo>
                    <a:pt x="11" y="6"/>
                    <a:pt x="11" y="6"/>
                    <a:pt x="11" y="6"/>
                  </a:cubicBezTo>
                  <a:cubicBezTo>
                    <a:pt x="11" y="3"/>
                    <a:pt x="9" y="0"/>
                    <a:pt x="5" y="0"/>
                  </a:cubicBezTo>
                  <a:cubicBezTo>
                    <a:pt x="2" y="0"/>
                    <a:pt x="0" y="3"/>
                    <a:pt x="0" y="6"/>
                  </a:cubicBezTo>
                  <a:cubicBezTo>
                    <a:pt x="0" y="34"/>
                    <a:pt x="0" y="34"/>
                    <a:pt x="0" y="34"/>
                  </a:cubicBezTo>
                  <a:cubicBezTo>
                    <a:pt x="0" y="37"/>
                    <a:pt x="2" y="39"/>
                    <a:pt x="5" y="39"/>
                  </a:cubicBezTo>
                  <a:cubicBezTo>
                    <a:pt x="9" y="39"/>
                    <a:pt x="11" y="37"/>
                    <a:pt x="11" y="3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59" name="Freeform 504"/>
            <p:cNvSpPr>
              <a:spLocks/>
            </p:cNvSpPr>
            <p:nvPr/>
          </p:nvSpPr>
          <p:spPr bwMode="auto">
            <a:xfrm>
              <a:off x="4940303" y="1965325"/>
              <a:ext cx="177800" cy="293688"/>
            </a:xfrm>
            <a:custGeom>
              <a:avLst/>
              <a:gdLst>
                <a:gd name="T0" fmla="*/ 5 w 47"/>
                <a:gd name="T1" fmla="*/ 69 h 78"/>
                <a:gd name="T2" fmla="*/ 6 w 47"/>
                <a:gd name="T3" fmla="*/ 77 h 78"/>
                <a:gd name="T4" fmla="*/ 9 w 47"/>
                <a:gd name="T5" fmla="*/ 78 h 78"/>
                <a:gd name="T6" fmla="*/ 14 w 47"/>
                <a:gd name="T7" fmla="*/ 76 h 78"/>
                <a:gd name="T8" fmla="*/ 26 w 47"/>
                <a:gd name="T9" fmla="*/ 57 h 78"/>
                <a:gd name="T10" fmla="*/ 46 w 47"/>
                <a:gd name="T11" fmla="*/ 57 h 78"/>
                <a:gd name="T12" fmla="*/ 47 w 47"/>
                <a:gd name="T13" fmla="*/ 56 h 78"/>
                <a:gd name="T14" fmla="*/ 47 w 47"/>
                <a:gd name="T15" fmla="*/ 42 h 78"/>
                <a:gd name="T16" fmla="*/ 32 w 47"/>
                <a:gd name="T17" fmla="*/ 19 h 78"/>
                <a:gd name="T18" fmla="*/ 30 w 47"/>
                <a:gd name="T19" fmla="*/ 20 h 78"/>
                <a:gd name="T20" fmla="*/ 35 w 47"/>
                <a:gd name="T21" fmla="*/ 10 h 78"/>
                <a:gd name="T22" fmla="*/ 24 w 47"/>
                <a:gd name="T23" fmla="*/ 0 h 78"/>
                <a:gd name="T24" fmla="*/ 14 w 47"/>
                <a:gd name="T25" fmla="*/ 10 h 78"/>
                <a:gd name="T26" fmla="*/ 24 w 47"/>
                <a:gd name="T27" fmla="*/ 21 h 78"/>
                <a:gd name="T28" fmla="*/ 27 w 47"/>
                <a:gd name="T29" fmla="*/ 20 h 78"/>
                <a:gd name="T30" fmla="*/ 21 w 47"/>
                <a:gd name="T31" fmla="*/ 27 h 78"/>
                <a:gd name="T32" fmla="*/ 5 w 47"/>
                <a:gd name="T33" fmla="*/ 31 h 78"/>
                <a:gd name="T34" fmla="*/ 1 w 47"/>
                <a:gd name="T35" fmla="*/ 34 h 78"/>
                <a:gd name="T36" fmla="*/ 1 w 47"/>
                <a:gd name="T37" fmla="*/ 38 h 78"/>
                <a:gd name="T38" fmla="*/ 6 w 47"/>
                <a:gd name="T39" fmla="*/ 42 h 78"/>
                <a:gd name="T40" fmla="*/ 8 w 47"/>
                <a:gd name="T41" fmla="*/ 42 h 78"/>
                <a:gd name="T42" fmla="*/ 17 w 47"/>
                <a:gd name="T43" fmla="*/ 40 h 78"/>
                <a:gd name="T44" fmla="*/ 17 w 47"/>
                <a:gd name="T45" fmla="*/ 43 h 78"/>
                <a:gd name="T46" fmla="*/ 17 w 47"/>
                <a:gd name="T47" fmla="*/ 47 h 78"/>
                <a:gd name="T48" fmla="*/ 5 w 47"/>
                <a:gd name="T49" fmla="*/ 6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7" h="78">
                  <a:moveTo>
                    <a:pt x="5" y="69"/>
                  </a:moveTo>
                  <a:cubicBezTo>
                    <a:pt x="3" y="72"/>
                    <a:pt x="3" y="76"/>
                    <a:pt x="6" y="77"/>
                  </a:cubicBezTo>
                  <a:cubicBezTo>
                    <a:pt x="7" y="78"/>
                    <a:pt x="8" y="78"/>
                    <a:pt x="9" y="78"/>
                  </a:cubicBezTo>
                  <a:cubicBezTo>
                    <a:pt x="11" y="78"/>
                    <a:pt x="13" y="77"/>
                    <a:pt x="14" y="76"/>
                  </a:cubicBezTo>
                  <a:cubicBezTo>
                    <a:pt x="26" y="57"/>
                    <a:pt x="26" y="57"/>
                    <a:pt x="26" y="57"/>
                  </a:cubicBezTo>
                  <a:cubicBezTo>
                    <a:pt x="46" y="57"/>
                    <a:pt x="46" y="57"/>
                    <a:pt x="46" y="57"/>
                  </a:cubicBezTo>
                  <a:cubicBezTo>
                    <a:pt x="47" y="57"/>
                    <a:pt x="47" y="57"/>
                    <a:pt x="47" y="56"/>
                  </a:cubicBezTo>
                  <a:cubicBezTo>
                    <a:pt x="47" y="42"/>
                    <a:pt x="47" y="42"/>
                    <a:pt x="47" y="42"/>
                  </a:cubicBezTo>
                  <a:cubicBezTo>
                    <a:pt x="47" y="29"/>
                    <a:pt x="41" y="19"/>
                    <a:pt x="32" y="19"/>
                  </a:cubicBezTo>
                  <a:cubicBezTo>
                    <a:pt x="31" y="19"/>
                    <a:pt x="30" y="19"/>
                    <a:pt x="30" y="20"/>
                  </a:cubicBezTo>
                  <a:cubicBezTo>
                    <a:pt x="33" y="18"/>
                    <a:pt x="35" y="14"/>
                    <a:pt x="35" y="10"/>
                  </a:cubicBezTo>
                  <a:cubicBezTo>
                    <a:pt x="35" y="5"/>
                    <a:pt x="30" y="0"/>
                    <a:pt x="24" y="0"/>
                  </a:cubicBezTo>
                  <a:cubicBezTo>
                    <a:pt x="19" y="0"/>
                    <a:pt x="14" y="5"/>
                    <a:pt x="14" y="10"/>
                  </a:cubicBezTo>
                  <a:cubicBezTo>
                    <a:pt x="14" y="16"/>
                    <a:pt x="19" y="21"/>
                    <a:pt x="24" y="21"/>
                  </a:cubicBezTo>
                  <a:cubicBezTo>
                    <a:pt x="25" y="21"/>
                    <a:pt x="26" y="21"/>
                    <a:pt x="27" y="20"/>
                  </a:cubicBezTo>
                  <a:cubicBezTo>
                    <a:pt x="25" y="22"/>
                    <a:pt x="23" y="24"/>
                    <a:pt x="21" y="27"/>
                  </a:cubicBezTo>
                  <a:cubicBezTo>
                    <a:pt x="5" y="31"/>
                    <a:pt x="5" y="31"/>
                    <a:pt x="5" y="31"/>
                  </a:cubicBezTo>
                  <a:cubicBezTo>
                    <a:pt x="3" y="32"/>
                    <a:pt x="2" y="32"/>
                    <a:pt x="1" y="34"/>
                  </a:cubicBezTo>
                  <a:cubicBezTo>
                    <a:pt x="1" y="35"/>
                    <a:pt x="0" y="37"/>
                    <a:pt x="1" y="38"/>
                  </a:cubicBezTo>
                  <a:cubicBezTo>
                    <a:pt x="1" y="41"/>
                    <a:pt x="4" y="42"/>
                    <a:pt x="6" y="42"/>
                  </a:cubicBezTo>
                  <a:cubicBezTo>
                    <a:pt x="7" y="42"/>
                    <a:pt x="7" y="42"/>
                    <a:pt x="8" y="42"/>
                  </a:cubicBezTo>
                  <a:cubicBezTo>
                    <a:pt x="17" y="40"/>
                    <a:pt x="17" y="40"/>
                    <a:pt x="17" y="40"/>
                  </a:cubicBezTo>
                  <a:cubicBezTo>
                    <a:pt x="17" y="41"/>
                    <a:pt x="17" y="42"/>
                    <a:pt x="17" y="43"/>
                  </a:cubicBezTo>
                  <a:cubicBezTo>
                    <a:pt x="17" y="47"/>
                    <a:pt x="17" y="47"/>
                    <a:pt x="17" y="47"/>
                  </a:cubicBezTo>
                  <a:lnTo>
                    <a:pt x="5" y="6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60" name="Freeform 505"/>
            <p:cNvSpPr>
              <a:spLocks/>
            </p:cNvSpPr>
            <p:nvPr/>
          </p:nvSpPr>
          <p:spPr bwMode="auto">
            <a:xfrm>
              <a:off x="5046664" y="2093913"/>
              <a:ext cx="96838" cy="112713"/>
            </a:xfrm>
            <a:custGeom>
              <a:avLst/>
              <a:gdLst>
                <a:gd name="T0" fmla="*/ 1 w 26"/>
                <a:gd name="T1" fmla="*/ 27 h 30"/>
                <a:gd name="T2" fmla="*/ 23 w 26"/>
                <a:gd name="T3" fmla="*/ 27 h 30"/>
                <a:gd name="T4" fmla="*/ 23 w 26"/>
                <a:gd name="T5" fmla="*/ 2 h 30"/>
                <a:gd name="T6" fmla="*/ 24 w 26"/>
                <a:gd name="T7" fmla="*/ 0 h 30"/>
                <a:gd name="T8" fmla="*/ 26 w 26"/>
                <a:gd name="T9" fmla="*/ 2 h 30"/>
                <a:gd name="T10" fmla="*/ 26 w 26"/>
                <a:gd name="T11" fmla="*/ 28 h 30"/>
                <a:gd name="T12" fmla="*/ 24 w 26"/>
                <a:gd name="T13" fmla="*/ 30 h 30"/>
                <a:gd name="T14" fmla="*/ 1 w 26"/>
                <a:gd name="T15" fmla="*/ 30 h 30"/>
                <a:gd name="T16" fmla="*/ 0 w 26"/>
                <a:gd name="T17" fmla="*/ 28 h 30"/>
                <a:gd name="T18" fmla="*/ 1 w 26"/>
                <a:gd name="T19"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30">
                  <a:moveTo>
                    <a:pt x="1" y="27"/>
                  </a:moveTo>
                  <a:cubicBezTo>
                    <a:pt x="23" y="27"/>
                    <a:pt x="23" y="27"/>
                    <a:pt x="23" y="27"/>
                  </a:cubicBezTo>
                  <a:cubicBezTo>
                    <a:pt x="23" y="2"/>
                    <a:pt x="23" y="2"/>
                    <a:pt x="23" y="2"/>
                  </a:cubicBezTo>
                  <a:cubicBezTo>
                    <a:pt x="23" y="1"/>
                    <a:pt x="23" y="0"/>
                    <a:pt x="24" y="0"/>
                  </a:cubicBezTo>
                  <a:cubicBezTo>
                    <a:pt x="25" y="0"/>
                    <a:pt x="26" y="1"/>
                    <a:pt x="26" y="2"/>
                  </a:cubicBezTo>
                  <a:cubicBezTo>
                    <a:pt x="26" y="28"/>
                    <a:pt x="26" y="28"/>
                    <a:pt x="26" y="28"/>
                  </a:cubicBezTo>
                  <a:cubicBezTo>
                    <a:pt x="26" y="29"/>
                    <a:pt x="25" y="30"/>
                    <a:pt x="24" y="30"/>
                  </a:cubicBezTo>
                  <a:cubicBezTo>
                    <a:pt x="1" y="30"/>
                    <a:pt x="1" y="30"/>
                    <a:pt x="1" y="30"/>
                  </a:cubicBezTo>
                  <a:cubicBezTo>
                    <a:pt x="0" y="30"/>
                    <a:pt x="0" y="29"/>
                    <a:pt x="0" y="28"/>
                  </a:cubicBezTo>
                  <a:cubicBezTo>
                    <a:pt x="0" y="27"/>
                    <a:pt x="0" y="27"/>
                    <a:pt x="1" y="27"/>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22" name="组合 160"/>
          <p:cNvGrpSpPr/>
          <p:nvPr/>
        </p:nvGrpSpPr>
        <p:grpSpPr>
          <a:xfrm>
            <a:off x="1762634" y="2443552"/>
            <a:ext cx="58353" cy="811397"/>
            <a:chOff x="2563325" y="3120190"/>
            <a:chExt cx="77804" cy="1081862"/>
          </a:xfrm>
        </p:grpSpPr>
        <p:sp>
          <p:nvSpPr>
            <p:cNvPr id="162" name="椭圆 161"/>
            <p:cNvSpPr/>
            <p:nvPr/>
          </p:nvSpPr>
          <p:spPr>
            <a:xfrm>
              <a:off x="2563325" y="3120190"/>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163" name="直接连接符 162"/>
            <p:cNvCxnSpPr>
              <a:stCxn id="162" idx="4"/>
            </p:cNvCxnSpPr>
            <p:nvPr/>
          </p:nvCxnSpPr>
          <p:spPr>
            <a:xfrm>
              <a:off x="2602227" y="3197994"/>
              <a:ext cx="1" cy="985736"/>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64" name="椭圆 163"/>
            <p:cNvSpPr/>
            <p:nvPr/>
          </p:nvSpPr>
          <p:spPr>
            <a:xfrm>
              <a:off x="2563325" y="4124248"/>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23" name="组合 164"/>
          <p:cNvGrpSpPr/>
          <p:nvPr/>
        </p:nvGrpSpPr>
        <p:grpSpPr>
          <a:xfrm>
            <a:off x="3507663" y="2443552"/>
            <a:ext cx="58353" cy="811397"/>
            <a:chOff x="2563325" y="3120190"/>
            <a:chExt cx="77804" cy="1081862"/>
          </a:xfrm>
        </p:grpSpPr>
        <p:sp>
          <p:nvSpPr>
            <p:cNvPr id="166" name="椭圆 165"/>
            <p:cNvSpPr/>
            <p:nvPr/>
          </p:nvSpPr>
          <p:spPr>
            <a:xfrm>
              <a:off x="2563325" y="3120190"/>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167" name="直接连接符 166"/>
            <p:cNvCxnSpPr>
              <a:stCxn id="166" idx="4"/>
            </p:cNvCxnSpPr>
            <p:nvPr/>
          </p:nvCxnSpPr>
          <p:spPr>
            <a:xfrm>
              <a:off x="2602227" y="3197994"/>
              <a:ext cx="1" cy="985736"/>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68" name="椭圆 167"/>
            <p:cNvSpPr/>
            <p:nvPr/>
          </p:nvSpPr>
          <p:spPr>
            <a:xfrm>
              <a:off x="2563325" y="4124248"/>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24" name="组合 168"/>
          <p:cNvGrpSpPr/>
          <p:nvPr/>
        </p:nvGrpSpPr>
        <p:grpSpPr>
          <a:xfrm>
            <a:off x="5257404" y="2443552"/>
            <a:ext cx="58353" cy="811397"/>
            <a:chOff x="2563325" y="3120190"/>
            <a:chExt cx="77804" cy="1081862"/>
          </a:xfrm>
        </p:grpSpPr>
        <p:sp>
          <p:nvSpPr>
            <p:cNvPr id="170" name="椭圆 169"/>
            <p:cNvSpPr/>
            <p:nvPr/>
          </p:nvSpPr>
          <p:spPr>
            <a:xfrm>
              <a:off x="2563325" y="3120190"/>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171" name="直接连接符 170"/>
            <p:cNvCxnSpPr>
              <a:stCxn id="170" idx="4"/>
            </p:cNvCxnSpPr>
            <p:nvPr/>
          </p:nvCxnSpPr>
          <p:spPr>
            <a:xfrm>
              <a:off x="2602227" y="3197994"/>
              <a:ext cx="1" cy="985736"/>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72" name="椭圆 171"/>
            <p:cNvSpPr/>
            <p:nvPr/>
          </p:nvSpPr>
          <p:spPr>
            <a:xfrm>
              <a:off x="2563325" y="4124248"/>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25" name="组合 172"/>
          <p:cNvGrpSpPr/>
          <p:nvPr/>
        </p:nvGrpSpPr>
        <p:grpSpPr>
          <a:xfrm>
            <a:off x="7002338" y="2443552"/>
            <a:ext cx="58353" cy="811397"/>
            <a:chOff x="2563325" y="3120190"/>
            <a:chExt cx="77804" cy="1081862"/>
          </a:xfrm>
        </p:grpSpPr>
        <p:sp>
          <p:nvSpPr>
            <p:cNvPr id="174" name="椭圆 173"/>
            <p:cNvSpPr/>
            <p:nvPr/>
          </p:nvSpPr>
          <p:spPr>
            <a:xfrm>
              <a:off x="2563325" y="3120190"/>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175" name="直接连接符 174"/>
            <p:cNvCxnSpPr>
              <a:stCxn id="174" idx="4"/>
            </p:cNvCxnSpPr>
            <p:nvPr/>
          </p:nvCxnSpPr>
          <p:spPr>
            <a:xfrm>
              <a:off x="2602227" y="3197994"/>
              <a:ext cx="1" cy="985736"/>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76" name="椭圆 175"/>
            <p:cNvSpPr/>
            <p:nvPr/>
          </p:nvSpPr>
          <p:spPr>
            <a:xfrm>
              <a:off x="2563325" y="4124248"/>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271" name="组合 3"/>
          <p:cNvGrpSpPr/>
          <p:nvPr/>
        </p:nvGrpSpPr>
        <p:grpSpPr>
          <a:xfrm>
            <a:off x="110877" y="-119892"/>
            <a:ext cx="2072960" cy="2584754"/>
            <a:chOff x="3295850" y="1908877"/>
            <a:chExt cx="3738030" cy="4660916"/>
          </a:xfrm>
        </p:grpSpPr>
        <p:sp>
          <p:nvSpPr>
            <p:cNvPr id="272" name="圆角矩形 271"/>
            <p:cNvSpPr/>
            <p:nvPr/>
          </p:nvSpPr>
          <p:spPr>
            <a:xfrm rot="2760000">
              <a:off x="3098889" y="2634801"/>
              <a:ext cx="4660916" cy="3209067"/>
            </a:xfrm>
            <a:prstGeom prst="roundRect">
              <a:avLst>
                <a:gd name="adj" fmla="val 50000"/>
              </a:avLst>
            </a:prstGeom>
            <a:gradFill>
              <a:gsLst>
                <a:gs pos="33000">
                  <a:srgbClr val="6C6C6C">
                    <a:alpha val="42000"/>
                  </a:srgbClr>
                </a:gs>
                <a:gs pos="0">
                  <a:schemeClr val="tx1">
                    <a:alpha val="54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73" name="Freeform 5"/>
            <p:cNvSpPr>
              <a:spLocks/>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274" name="圆角矩形 273"/>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75" name="Freeform 5"/>
            <p:cNvSpPr>
              <a:spLocks/>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70C0"/>
                </a:gs>
                <a:gs pos="0">
                  <a:srgbClr val="00B0F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276" name="组合 275"/>
          <p:cNvGrpSpPr/>
          <p:nvPr/>
        </p:nvGrpSpPr>
        <p:grpSpPr>
          <a:xfrm>
            <a:off x="556123" y="344635"/>
            <a:ext cx="5003430" cy="751080"/>
            <a:chOff x="2292908" y="1969277"/>
            <a:chExt cx="5003430" cy="751080"/>
          </a:xfrm>
        </p:grpSpPr>
        <p:sp>
          <p:nvSpPr>
            <p:cNvPr id="277" name="圆角矩形 276"/>
            <p:cNvSpPr/>
            <p:nvPr/>
          </p:nvSpPr>
          <p:spPr>
            <a:xfrm>
              <a:off x="3401387" y="1969277"/>
              <a:ext cx="3894951" cy="751080"/>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278" name="组合 277"/>
            <p:cNvGrpSpPr/>
            <p:nvPr/>
          </p:nvGrpSpPr>
          <p:grpSpPr>
            <a:xfrm>
              <a:off x="3471676" y="2283134"/>
              <a:ext cx="118508" cy="118509"/>
              <a:chOff x="4486616" y="3001075"/>
              <a:chExt cx="274695" cy="274699"/>
            </a:xfrm>
          </p:grpSpPr>
          <p:sp>
            <p:nvSpPr>
              <p:cNvPr id="300" name="椭圆 10"/>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301" name="椭圆 11"/>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279" name="组合 12"/>
            <p:cNvGrpSpPr/>
            <p:nvPr/>
          </p:nvGrpSpPr>
          <p:grpSpPr>
            <a:xfrm>
              <a:off x="3172171" y="2283134"/>
              <a:ext cx="118508" cy="118509"/>
              <a:chOff x="4486616" y="3001075"/>
              <a:chExt cx="274695" cy="274699"/>
            </a:xfrm>
          </p:grpSpPr>
          <p:sp>
            <p:nvSpPr>
              <p:cNvPr id="298" name="椭圆 13"/>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99" name="椭圆 298"/>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280" name="组合 15"/>
            <p:cNvGrpSpPr/>
            <p:nvPr/>
          </p:nvGrpSpPr>
          <p:grpSpPr>
            <a:xfrm>
              <a:off x="3238728" y="2316796"/>
              <a:ext cx="288238" cy="46073"/>
              <a:chOff x="4318304" y="3089060"/>
              <a:chExt cx="384317" cy="61430"/>
            </a:xfrm>
          </p:grpSpPr>
          <p:sp>
            <p:nvSpPr>
              <p:cNvPr id="296" name="圆角矩形 295"/>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297" name="圆角矩形 296"/>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281" name="文本框 18"/>
            <p:cNvSpPr txBox="1"/>
            <p:nvPr/>
          </p:nvSpPr>
          <p:spPr>
            <a:xfrm>
              <a:off x="4213574" y="2094189"/>
              <a:ext cx="2940600" cy="507831"/>
            </a:xfrm>
            <a:prstGeom prst="rect">
              <a:avLst/>
            </a:prstGeom>
            <a:noFill/>
          </p:spPr>
          <p:txBody>
            <a:bodyPr wrap="square" rtlCol="0">
              <a:spAutoFit/>
            </a:bodyPr>
            <a:lstStyle/>
            <a:p>
              <a:pPr algn="ctr"/>
              <a:r>
                <a:rPr lang="zh-CN" altLang="en-US" sz="2700" dirty="0" smtClean="0">
                  <a:solidFill>
                    <a:schemeClr val="bg1"/>
                  </a:solidFill>
                  <a:latin typeface="微软雅黑" panose="020B0503020204020204" pitchFamily="34" charset="-122"/>
                  <a:ea typeface="微软雅黑" panose="020B0503020204020204" pitchFamily="34" charset="-122"/>
                </a:rPr>
                <a:t>搜索引擎工作原理</a:t>
              </a:r>
              <a:endParaRPr lang="zh-CN" altLang="en-US" sz="2700" dirty="0">
                <a:solidFill>
                  <a:schemeClr val="bg1"/>
                </a:solidFill>
                <a:latin typeface="微软雅黑" panose="020B0503020204020204" pitchFamily="34" charset="-122"/>
                <a:ea typeface="微软雅黑" panose="020B0503020204020204" pitchFamily="34" charset="-122"/>
              </a:endParaRPr>
            </a:p>
          </p:txBody>
        </p:sp>
        <p:grpSp>
          <p:nvGrpSpPr>
            <p:cNvPr id="282" name="组合 19"/>
            <p:cNvGrpSpPr/>
            <p:nvPr/>
          </p:nvGrpSpPr>
          <p:grpSpPr>
            <a:xfrm>
              <a:off x="2292908" y="2072845"/>
              <a:ext cx="589923" cy="553376"/>
              <a:chOff x="3108756" y="2110160"/>
              <a:chExt cx="745081" cy="698920"/>
            </a:xfrm>
            <a:solidFill>
              <a:schemeClr val="bg1"/>
            </a:solidFill>
          </p:grpSpPr>
          <p:sp>
            <p:nvSpPr>
              <p:cNvPr id="288" name="Freeform 489"/>
              <p:cNvSpPr>
                <a:spLocks/>
              </p:cNvSpPr>
              <p:nvPr/>
            </p:nvSpPr>
            <p:spPr bwMode="auto">
              <a:xfrm>
                <a:off x="3608602" y="2110160"/>
                <a:ext cx="245235" cy="303659"/>
              </a:xfrm>
              <a:custGeom>
                <a:avLst/>
                <a:gdLst>
                  <a:gd name="T0" fmla="*/ 248 w 340"/>
                  <a:gd name="T1" fmla="*/ 0 h 421"/>
                  <a:gd name="T2" fmla="*/ 0 w 340"/>
                  <a:gd name="T3" fmla="*/ 357 h 421"/>
                  <a:gd name="T4" fmla="*/ 94 w 340"/>
                  <a:gd name="T5" fmla="*/ 421 h 421"/>
                  <a:gd name="T6" fmla="*/ 340 w 340"/>
                  <a:gd name="T7" fmla="*/ 66 h 421"/>
                  <a:gd name="T8" fmla="*/ 248 w 340"/>
                  <a:gd name="T9" fmla="*/ 0 h 421"/>
                </a:gdLst>
                <a:ahLst/>
                <a:cxnLst>
                  <a:cxn ang="0">
                    <a:pos x="T0" y="T1"/>
                  </a:cxn>
                  <a:cxn ang="0">
                    <a:pos x="T2" y="T3"/>
                  </a:cxn>
                  <a:cxn ang="0">
                    <a:pos x="T4" y="T5"/>
                  </a:cxn>
                  <a:cxn ang="0">
                    <a:pos x="T6" y="T7"/>
                  </a:cxn>
                  <a:cxn ang="0">
                    <a:pos x="T8" y="T9"/>
                  </a:cxn>
                </a:cxnLst>
                <a:rect l="0" t="0" r="r" b="b"/>
                <a:pathLst>
                  <a:path w="340" h="421">
                    <a:moveTo>
                      <a:pt x="248" y="0"/>
                    </a:moveTo>
                    <a:lnTo>
                      <a:pt x="0" y="357"/>
                    </a:lnTo>
                    <a:lnTo>
                      <a:pt x="94" y="421"/>
                    </a:lnTo>
                    <a:lnTo>
                      <a:pt x="340" y="66"/>
                    </a:lnTo>
                    <a:lnTo>
                      <a:pt x="24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89" name="Freeform 490"/>
              <p:cNvSpPr>
                <a:spLocks/>
              </p:cNvSpPr>
              <p:nvPr/>
            </p:nvSpPr>
            <p:spPr bwMode="auto">
              <a:xfrm>
                <a:off x="3584800" y="2379197"/>
                <a:ext cx="81505" cy="68522"/>
              </a:xfrm>
              <a:custGeom>
                <a:avLst/>
                <a:gdLst>
                  <a:gd name="T0" fmla="*/ 14 w 113"/>
                  <a:gd name="T1" fmla="*/ 12 h 95"/>
                  <a:gd name="T2" fmla="*/ 0 w 113"/>
                  <a:gd name="T3" fmla="*/ 33 h 95"/>
                  <a:gd name="T4" fmla="*/ 14 w 113"/>
                  <a:gd name="T5" fmla="*/ 43 h 95"/>
                  <a:gd name="T6" fmla="*/ 26 w 113"/>
                  <a:gd name="T7" fmla="*/ 52 h 95"/>
                  <a:gd name="T8" fmla="*/ 90 w 113"/>
                  <a:gd name="T9" fmla="*/ 95 h 95"/>
                  <a:gd name="T10" fmla="*/ 113 w 113"/>
                  <a:gd name="T11" fmla="*/ 62 h 95"/>
                  <a:gd name="T12" fmla="*/ 23 w 113"/>
                  <a:gd name="T13" fmla="*/ 0 h 95"/>
                  <a:gd name="T14" fmla="*/ 14 w 113"/>
                  <a:gd name="T15" fmla="*/ 12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95">
                    <a:moveTo>
                      <a:pt x="14" y="12"/>
                    </a:moveTo>
                    <a:lnTo>
                      <a:pt x="0" y="33"/>
                    </a:lnTo>
                    <a:lnTo>
                      <a:pt x="14" y="43"/>
                    </a:lnTo>
                    <a:lnTo>
                      <a:pt x="26" y="52"/>
                    </a:lnTo>
                    <a:lnTo>
                      <a:pt x="90" y="95"/>
                    </a:lnTo>
                    <a:lnTo>
                      <a:pt x="113" y="62"/>
                    </a:lnTo>
                    <a:lnTo>
                      <a:pt x="23" y="0"/>
                    </a:lnTo>
                    <a:lnTo>
                      <a:pt x="14" y="1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90" name="Freeform 491"/>
              <p:cNvSpPr>
                <a:spLocks/>
              </p:cNvSpPr>
              <p:nvPr/>
            </p:nvSpPr>
            <p:spPr bwMode="auto">
              <a:xfrm>
                <a:off x="3463625" y="2415261"/>
                <a:ext cx="177435" cy="226482"/>
              </a:xfrm>
              <a:custGeom>
                <a:avLst/>
                <a:gdLst>
                  <a:gd name="T0" fmla="*/ 66 w 104"/>
                  <a:gd name="T1" fmla="*/ 0 h 133"/>
                  <a:gd name="T2" fmla="*/ 60 w 104"/>
                  <a:gd name="T3" fmla="*/ 8 h 133"/>
                  <a:gd name="T4" fmla="*/ 59 w 104"/>
                  <a:gd name="T5" fmla="*/ 10 h 133"/>
                  <a:gd name="T6" fmla="*/ 11 w 104"/>
                  <a:gd name="T7" fmla="*/ 29 h 133"/>
                  <a:gd name="T8" fmla="*/ 0 w 104"/>
                  <a:gd name="T9" fmla="*/ 129 h 133"/>
                  <a:gd name="T10" fmla="*/ 37 w 104"/>
                  <a:gd name="T11" fmla="*/ 76 h 133"/>
                  <a:gd name="T12" fmla="*/ 37 w 104"/>
                  <a:gd name="T13" fmla="*/ 51 h 133"/>
                  <a:gd name="T14" fmla="*/ 60 w 104"/>
                  <a:gd name="T15" fmla="*/ 43 h 133"/>
                  <a:gd name="T16" fmla="*/ 63 w 104"/>
                  <a:gd name="T17" fmla="*/ 44 h 133"/>
                  <a:gd name="T18" fmla="*/ 66 w 104"/>
                  <a:gd name="T19" fmla="*/ 71 h 133"/>
                  <a:gd name="T20" fmla="*/ 60 w 104"/>
                  <a:gd name="T21" fmla="*/ 77 h 133"/>
                  <a:gd name="T22" fmla="*/ 42 w 104"/>
                  <a:gd name="T23" fmla="*/ 80 h 133"/>
                  <a:gd name="T24" fmla="*/ 6 w 104"/>
                  <a:gd name="T25" fmla="*/ 133 h 133"/>
                  <a:gd name="T26" fmla="*/ 54 w 104"/>
                  <a:gd name="T27" fmla="*/ 109 h 133"/>
                  <a:gd name="T28" fmla="*/ 60 w 104"/>
                  <a:gd name="T29" fmla="*/ 106 h 133"/>
                  <a:gd name="T30" fmla="*/ 77 w 104"/>
                  <a:gd name="T31" fmla="*/ 98 h 133"/>
                  <a:gd name="T32" fmla="*/ 96 w 104"/>
                  <a:gd name="T33" fmla="*/ 88 h 133"/>
                  <a:gd name="T34" fmla="*/ 97 w 104"/>
                  <a:gd name="T35" fmla="*/ 37 h 133"/>
                  <a:gd name="T36" fmla="*/ 104 w 104"/>
                  <a:gd name="T37" fmla="*/ 26 h 133"/>
                  <a:gd name="T38" fmla="*/ 77 w 104"/>
                  <a:gd name="T39" fmla="*/ 7 h 133"/>
                  <a:gd name="T40" fmla="*/ 66 w 104"/>
                  <a:gd name="T41"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4" h="133">
                    <a:moveTo>
                      <a:pt x="66" y="0"/>
                    </a:moveTo>
                    <a:cubicBezTo>
                      <a:pt x="60" y="8"/>
                      <a:pt x="60" y="8"/>
                      <a:pt x="60" y="8"/>
                    </a:cubicBezTo>
                    <a:cubicBezTo>
                      <a:pt x="59" y="10"/>
                      <a:pt x="59" y="10"/>
                      <a:pt x="59" y="10"/>
                    </a:cubicBezTo>
                    <a:cubicBezTo>
                      <a:pt x="11" y="29"/>
                      <a:pt x="11" y="29"/>
                      <a:pt x="11" y="29"/>
                    </a:cubicBezTo>
                    <a:cubicBezTo>
                      <a:pt x="0" y="129"/>
                      <a:pt x="0" y="129"/>
                      <a:pt x="0" y="129"/>
                    </a:cubicBezTo>
                    <a:cubicBezTo>
                      <a:pt x="37" y="76"/>
                      <a:pt x="37" y="76"/>
                      <a:pt x="37" y="76"/>
                    </a:cubicBezTo>
                    <a:cubicBezTo>
                      <a:pt x="32" y="70"/>
                      <a:pt x="31" y="60"/>
                      <a:pt x="37" y="51"/>
                    </a:cubicBezTo>
                    <a:cubicBezTo>
                      <a:pt x="43" y="43"/>
                      <a:pt x="52" y="40"/>
                      <a:pt x="60" y="43"/>
                    </a:cubicBezTo>
                    <a:cubicBezTo>
                      <a:pt x="61" y="43"/>
                      <a:pt x="62" y="44"/>
                      <a:pt x="63" y="44"/>
                    </a:cubicBezTo>
                    <a:cubicBezTo>
                      <a:pt x="71" y="50"/>
                      <a:pt x="72" y="62"/>
                      <a:pt x="66" y="71"/>
                    </a:cubicBezTo>
                    <a:cubicBezTo>
                      <a:pt x="64" y="74"/>
                      <a:pt x="62" y="76"/>
                      <a:pt x="60" y="77"/>
                    </a:cubicBezTo>
                    <a:cubicBezTo>
                      <a:pt x="55" y="81"/>
                      <a:pt x="48" y="82"/>
                      <a:pt x="42" y="80"/>
                    </a:cubicBezTo>
                    <a:cubicBezTo>
                      <a:pt x="6" y="133"/>
                      <a:pt x="6" y="133"/>
                      <a:pt x="6" y="133"/>
                    </a:cubicBezTo>
                    <a:cubicBezTo>
                      <a:pt x="54" y="109"/>
                      <a:pt x="54" y="109"/>
                      <a:pt x="54" y="109"/>
                    </a:cubicBezTo>
                    <a:cubicBezTo>
                      <a:pt x="60" y="106"/>
                      <a:pt x="60" y="106"/>
                      <a:pt x="60" y="106"/>
                    </a:cubicBezTo>
                    <a:cubicBezTo>
                      <a:pt x="77" y="98"/>
                      <a:pt x="77" y="98"/>
                      <a:pt x="77" y="98"/>
                    </a:cubicBezTo>
                    <a:cubicBezTo>
                      <a:pt x="96" y="88"/>
                      <a:pt x="96" y="88"/>
                      <a:pt x="96" y="88"/>
                    </a:cubicBezTo>
                    <a:cubicBezTo>
                      <a:pt x="97" y="37"/>
                      <a:pt x="97" y="37"/>
                      <a:pt x="97" y="37"/>
                    </a:cubicBezTo>
                    <a:cubicBezTo>
                      <a:pt x="104" y="26"/>
                      <a:pt x="104" y="26"/>
                      <a:pt x="104" y="26"/>
                    </a:cubicBezTo>
                    <a:cubicBezTo>
                      <a:pt x="77" y="7"/>
                      <a:pt x="77" y="7"/>
                      <a:pt x="77" y="7"/>
                    </a:cubicBezTo>
                    <a:lnTo>
                      <a:pt x="6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91" name="Rectangle 492"/>
              <p:cNvSpPr>
                <a:spLocks noChangeArrowheads="1"/>
              </p:cNvSpPr>
              <p:nvPr/>
            </p:nvSpPr>
            <p:spPr bwMode="auto">
              <a:xfrm>
                <a:off x="3237144" y="2495323"/>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92" name="Rectangle 493"/>
              <p:cNvSpPr>
                <a:spLocks noChangeArrowheads="1"/>
              </p:cNvSpPr>
              <p:nvPr/>
            </p:nvSpPr>
            <p:spPr bwMode="auto">
              <a:xfrm>
                <a:off x="3237144" y="2449161"/>
                <a:ext cx="168779" cy="17311"/>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93" name="Rectangle 494"/>
              <p:cNvSpPr>
                <a:spLocks noChangeArrowheads="1"/>
              </p:cNvSpPr>
              <p:nvPr/>
            </p:nvSpPr>
            <p:spPr bwMode="auto">
              <a:xfrm>
                <a:off x="3237144" y="2403000"/>
                <a:ext cx="168779" cy="1586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94" name="Rectangle 495"/>
              <p:cNvSpPr>
                <a:spLocks noChangeArrowheads="1"/>
              </p:cNvSpPr>
              <p:nvPr/>
            </p:nvSpPr>
            <p:spPr bwMode="auto">
              <a:xfrm>
                <a:off x="3237144" y="2357559"/>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95" name="Freeform 496"/>
              <p:cNvSpPr>
                <a:spLocks/>
              </p:cNvSpPr>
              <p:nvPr/>
            </p:nvSpPr>
            <p:spPr bwMode="auto">
              <a:xfrm>
                <a:off x="3108756" y="2215467"/>
                <a:ext cx="489749" cy="593613"/>
              </a:xfrm>
              <a:custGeom>
                <a:avLst/>
                <a:gdLst>
                  <a:gd name="T0" fmla="*/ 268 w 287"/>
                  <a:gd name="T1" fmla="*/ 303 h 348"/>
                  <a:gd name="T2" fmla="*/ 245 w 287"/>
                  <a:gd name="T3" fmla="*/ 331 h 348"/>
                  <a:gd name="T4" fmla="*/ 90 w 287"/>
                  <a:gd name="T5" fmla="*/ 331 h 348"/>
                  <a:gd name="T6" fmla="*/ 90 w 287"/>
                  <a:gd name="T7" fmla="*/ 281 h 348"/>
                  <a:gd name="T8" fmla="*/ 76 w 287"/>
                  <a:gd name="T9" fmla="*/ 263 h 348"/>
                  <a:gd name="T10" fmla="*/ 17 w 287"/>
                  <a:gd name="T11" fmla="*/ 263 h 348"/>
                  <a:gd name="T12" fmla="*/ 17 w 287"/>
                  <a:gd name="T13" fmla="*/ 59 h 348"/>
                  <a:gd name="T14" fmla="*/ 40 w 287"/>
                  <a:gd name="T15" fmla="*/ 27 h 348"/>
                  <a:gd name="T16" fmla="*/ 251 w 287"/>
                  <a:gd name="T17" fmla="*/ 27 h 348"/>
                  <a:gd name="T18" fmla="*/ 268 w 287"/>
                  <a:gd name="T19" fmla="*/ 52 h 348"/>
                  <a:gd name="T20" fmla="*/ 268 w 287"/>
                  <a:gd name="T21" fmla="*/ 104 h 348"/>
                  <a:gd name="T22" fmla="*/ 268 w 287"/>
                  <a:gd name="T23" fmla="*/ 104 h 348"/>
                  <a:gd name="T24" fmla="*/ 285 w 287"/>
                  <a:gd name="T25" fmla="*/ 83 h 348"/>
                  <a:gd name="T26" fmla="*/ 285 w 287"/>
                  <a:gd name="T27" fmla="*/ 45 h 348"/>
                  <a:gd name="T28" fmla="*/ 252 w 287"/>
                  <a:gd name="T29" fmla="*/ 8 h 348"/>
                  <a:gd name="T30" fmla="*/ 70 w 287"/>
                  <a:gd name="T31" fmla="*/ 8 h 348"/>
                  <a:gd name="T32" fmla="*/ 40 w 287"/>
                  <a:gd name="T33" fmla="*/ 8 h 348"/>
                  <a:gd name="T34" fmla="*/ 0 w 287"/>
                  <a:gd name="T35" fmla="*/ 44 h 348"/>
                  <a:gd name="T36" fmla="*/ 0 w 287"/>
                  <a:gd name="T37" fmla="*/ 294 h 348"/>
                  <a:gd name="T38" fmla="*/ 82 w 287"/>
                  <a:gd name="T39" fmla="*/ 346 h 348"/>
                  <a:gd name="T40" fmla="*/ 252 w 287"/>
                  <a:gd name="T41" fmla="*/ 346 h 348"/>
                  <a:gd name="T42" fmla="*/ 285 w 287"/>
                  <a:gd name="T43" fmla="*/ 321 h 348"/>
                  <a:gd name="T44" fmla="*/ 285 w 287"/>
                  <a:gd name="T45" fmla="*/ 228 h 348"/>
                  <a:gd name="T46" fmla="*/ 268 w 287"/>
                  <a:gd name="T47" fmla="*/ 238 h 348"/>
                  <a:gd name="T48" fmla="*/ 268 w 287"/>
                  <a:gd name="T49" fmla="*/ 303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7" h="348">
                    <a:moveTo>
                      <a:pt x="268" y="303"/>
                    </a:moveTo>
                    <a:cubicBezTo>
                      <a:pt x="268" y="303"/>
                      <a:pt x="272" y="331"/>
                      <a:pt x="245" y="331"/>
                    </a:cubicBezTo>
                    <a:cubicBezTo>
                      <a:pt x="217" y="331"/>
                      <a:pt x="90" y="331"/>
                      <a:pt x="90" y="331"/>
                    </a:cubicBezTo>
                    <a:cubicBezTo>
                      <a:pt x="90" y="281"/>
                      <a:pt x="90" y="281"/>
                      <a:pt x="90" y="281"/>
                    </a:cubicBezTo>
                    <a:cubicBezTo>
                      <a:pt x="90" y="281"/>
                      <a:pt x="91" y="263"/>
                      <a:pt x="76" y="263"/>
                    </a:cubicBezTo>
                    <a:cubicBezTo>
                      <a:pt x="60" y="263"/>
                      <a:pt x="17" y="263"/>
                      <a:pt x="17" y="263"/>
                    </a:cubicBezTo>
                    <a:cubicBezTo>
                      <a:pt x="17" y="59"/>
                      <a:pt x="17" y="59"/>
                      <a:pt x="17" y="59"/>
                    </a:cubicBezTo>
                    <a:cubicBezTo>
                      <a:pt x="17" y="59"/>
                      <a:pt x="13" y="27"/>
                      <a:pt x="40" y="27"/>
                    </a:cubicBezTo>
                    <a:cubicBezTo>
                      <a:pt x="251" y="27"/>
                      <a:pt x="251" y="27"/>
                      <a:pt x="251" y="27"/>
                    </a:cubicBezTo>
                    <a:cubicBezTo>
                      <a:pt x="251" y="27"/>
                      <a:pt x="268" y="30"/>
                      <a:pt x="268" y="52"/>
                    </a:cubicBezTo>
                    <a:cubicBezTo>
                      <a:pt x="268" y="57"/>
                      <a:pt x="268" y="77"/>
                      <a:pt x="268" y="104"/>
                    </a:cubicBezTo>
                    <a:cubicBezTo>
                      <a:pt x="268" y="104"/>
                      <a:pt x="268" y="104"/>
                      <a:pt x="268" y="104"/>
                    </a:cubicBezTo>
                    <a:cubicBezTo>
                      <a:pt x="285" y="83"/>
                      <a:pt x="285" y="83"/>
                      <a:pt x="285" y="83"/>
                    </a:cubicBezTo>
                    <a:cubicBezTo>
                      <a:pt x="285" y="60"/>
                      <a:pt x="285" y="45"/>
                      <a:pt x="285" y="45"/>
                    </a:cubicBezTo>
                    <a:cubicBezTo>
                      <a:pt x="285" y="45"/>
                      <a:pt x="287" y="8"/>
                      <a:pt x="252" y="8"/>
                    </a:cubicBezTo>
                    <a:cubicBezTo>
                      <a:pt x="70" y="8"/>
                      <a:pt x="70" y="8"/>
                      <a:pt x="70" y="8"/>
                    </a:cubicBezTo>
                    <a:cubicBezTo>
                      <a:pt x="40" y="8"/>
                      <a:pt x="40" y="8"/>
                      <a:pt x="40" y="8"/>
                    </a:cubicBezTo>
                    <a:cubicBezTo>
                      <a:pt x="40" y="8"/>
                      <a:pt x="0" y="0"/>
                      <a:pt x="0" y="44"/>
                    </a:cubicBezTo>
                    <a:cubicBezTo>
                      <a:pt x="0" y="87"/>
                      <a:pt x="0" y="294"/>
                      <a:pt x="0" y="294"/>
                    </a:cubicBezTo>
                    <a:cubicBezTo>
                      <a:pt x="82" y="346"/>
                      <a:pt x="82" y="346"/>
                      <a:pt x="82" y="346"/>
                    </a:cubicBezTo>
                    <a:cubicBezTo>
                      <a:pt x="252" y="346"/>
                      <a:pt x="252" y="346"/>
                      <a:pt x="252" y="346"/>
                    </a:cubicBezTo>
                    <a:cubicBezTo>
                      <a:pt x="252" y="346"/>
                      <a:pt x="285" y="348"/>
                      <a:pt x="285" y="321"/>
                    </a:cubicBezTo>
                    <a:cubicBezTo>
                      <a:pt x="285" y="312"/>
                      <a:pt x="285" y="274"/>
                      <a:pt x="285" y="228"/>
                    </a:cubicBezTo>
                    <a:cubicBezTo>
                      <a:pt x="268" y="238"/>
                      <a:pt x="268" y="238"/>
                      <a:pt x="268" y="238"/>
                    </a:cubicBezTo>
                    <a:cubicBezTo>
                      <a:pt x="268" y="275"/>
                      <a:pt x="268" y="303"/>
                      <a:pt x="268" y="30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grpSp>
        <p:grpSp>
          <p:nvGrpSpPr>
            <p:cNvPr id="283" name="组合 28"/>
            <p:cNvGrpSpPr/>
            <p:nvPr/>
          </p:nvGrpSpPr>
          <p:grpSpPr>
            <a:xfrm>
              <a:off x="3773200" y="2163082"/>
              <a:ext cx="505502" cy="429668"/>
              <a:chOff x="5030928" y="2884106"/>
              <a:chExt cx="674002" cy="572890"/>
            </a:xfrm>
          </p:grpSpPr>
          <p:sp>
            <p:nvSpPr>
              <p:cNvPr id="286" name="椭圆 285"/>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287" name="文本框 30"/>
              <p:cNvSpPr txBox="1"/>
              <p:nvPr/>
            </p:nvSpPr>
            <p:spPr>
              <a:xfrm>
                <a:off x="5030928" y="2902999"/>
                <a:ext cx="674002" cy="553997"/>
              </a:xfrm>
              <a:prstGeom prst="rect">
                <a:avLst/>
              </a:prstGeom>
              <a:noFill/>
            </p:spPr>
            <p:txBody>
              <a:bodyPr wrap="square" rtlCol="0">
                <a:spAutoFit/>
              </a:bodyPr>
              <a:lstStyle/>
              <a:p>
                <a:pPr algn="ctr"/>
                <a:r>
                  <a:rPr lang="en-US" altLang="zh-CN" sz="2100" dirty="0" smtClean="0">
                    <a:solidFill>
                      <a:srgbClr val="00B0F0"/>
                    </a:solidFill>
                    <a:latin typeface="Impact" panose="020B0806030902050204" pitchFamily="34" charset="0"/>
                  </a:rPr>
                  <a:t>02</a:t>
                </a:r>
                <a:endParaRPr lang="zh-CN" altLang="en-US" sz="2100" dirty="0">
                  <a:solidFill>
                    <a:srgbClr val="00B0F0"/>
                  </a:solidFill>
                  <a:latin typeface="Impact" panose="020B0806030902050204" pitchFamily="34" charset="0"/>
                </a:endParaRPr>
              </a:p>
            </p:txBody>
          </p:sp>
        </p:grpSp>
      </p:grpSp>
    </p:spTree>
    <p:extLst>
      <p:ext uri="{BB962C8B-B14F-4D97-AF65-F5344CB8AC3E}">
        <p14:creationId xmlns="" xmlns:p14="http://schemas.microsoft.com/office/powerpoint/2010/main" val="955544598"/>
      </p:ext>
    </p:extLst>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4000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500" fill="hold"/>
                                        <p:tgtEl>
                                          <p:spTgt spid="8"/>
                                        </p:tgtEl>
                                        <p:attrNameLst>
                                          <p:attrName>ppt_x</p:attrName>
                                        </p:attrNameLst>
                                      </p:cBhvr>
                                      <p:tavLst>
                                        <p:tav tm="0">
                                          <p:val>
                                            <p:strVal val="0-#ppt_w/2"/>
                                          </p:val>
                                        </p:tav>
                                        <p:tav tm="100000">
                                          <p:val>
                                            <p:strVal val="#ppt_x"/>
                                          </p:val>
                                        </p:tav>
                                      </p:tavLst>
                                    </p:anim>
                                    <p:anim calcmode="lin" valueType="num">
                                      <p:cBhvr additive="base">
                                        <p:cTn id="8" dur="1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accel="40000" fill="hold" nodeType="withEffect">
                                  <p:stCondLst>
                                    <p:cond delay="25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500" fill="hold"/>
                                        <p:tgtEl>
                                          <p:spTgt spid="6"/>
                                        </p:tgtEl>
                                        <p:attrNameLst>
                                          <p:attrName>ppt_x</p:attrName>
                                        </p:attrNameLst>
                                      </p:cBhvr>
                                      <p:tavLst>
                                        <p:tav tm="0">
                                          <p:val>
                                            <p:strVal val="0-#ppt_w/2"/>
                                          </p:val>
                                        </p:tav>
                                        <p:tav tm="100000">
                                          <p:val>
                                            <p:strVal val="#ppt_x"/>
                                          </p:val>
                                        </p:tav>
                                      </p:tavLst>
                                    </p:anim>
                                    <p:anim calcmode="lin" valueType="num">
                                      <p:cBhvr additive="base">
                                        <p:cTn id="12" dur="1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accel="40000" fill="hold" nodeType="withEffect">
                                  <p:stCondLst>
                                    <p:cond delay="50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1500" fill="hold"/>
                                        <p:tgtEl>
                                          <p:spTgt spid="5"/>
                                        </p:tgtEl>
                                        <p:attrNameLst>
                                          <p:attrName>ppt_x</p:attrName>
                                        </p:attrNameLst>
                                      </p:cBhvr>
                                      <p:tavLst>
                                        <p:tav tm="0">
                                          <p:val>
                                            <p:strVal val="0-#ppt_w/2"/>
                                          </p:val>
                                        </p:tav>
                                        <p:tav tm="100000">
                                          <p:val>
                                            <p:strVal val="#ppt_x"/>
                                          </p:val>
                                        </p:tav>
                                      </p:tavLst>
                                    </p:anim>
                                    <p:anim calcmode="lin" valueType="num">
                                      <p:cBhvr additive="base">
                                        <p:cTn id="16" dur="1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8" accel="40000" fill="hold" nodeType="withEffect">
                                  <p:stCondLst>
                                    <p:cond delay="75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500" fill="hold"/>
                                        <p:tgtEl>
                                          <p:spTgt spid="4"/>
                                        </p:tgtEl>
                                        <p:attrNameLst>
                                          <p:attrName>ppt_x</p:attrName>
                                        </p:attrNameLst>
                                      </p:cBhvr>
                                      <p:tavLst>
                                        <p:tav tm="0">
                                          <p:val>
                                            <p:strVal val="0-#ppt_w/2"/>
                                          </p:val>
                                        </p:tav>
                                        <p:tav tm="100000">
                                          <p:val>
                                            <p:strVal val="#ppt_x"/>
                                          </p:val>
                                        </p:tav>
                                      </p:tavLst>
                                    </p:anim>
                                    <p:anim calcmode="lin" valueType="num">
                                      <p:cBhvr additive="base">
                                        <p:cTn id="20" dur="1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250"/>
                            </p:stCondLst>
                            <p:childTnLst>
                              <p:par>
                                <p:cTn id="22" presetID="10" presetClass="entr" presetSubtype="0" fill="hold" grpId="0" nodeType="afterEffect">
                                  <p:stCondLst>
                                    <p:cond delay="0"/>
                                  </p:stCondLst>
                                  <p:childTnLst>
                                    <p:set>
                                      <p:cBhvr>
                                        <p:cTn id="23" dur="1" fill="hold">
                                          <p:stCondLst>
                                            <p:cond delay="0"/>
                                          </p:stCondLst>
                                        </p:cTn>
                                        <p:tgtEl>
                                          <p:spTgt spid="126"/>
                                        </p:tgtEl>
                                        <p:attrNameLst>
                                          <p:attrName>style.visibility</p:attrName>
                                        </p:attrNameLst>
                                      </p:cBhvr>
                                      <p:to>
                                        <p:strVal val="visible"/>
                                      </p:to>
                                    </p:set>
                                    <p:animEffect transition="in" filter="fade">
                                      <p:cBhvr>
                                        <p:cTn id="24" dur="250"/>
                                        <p:tgtEl>
                                          <p:spTgt spid="126"/>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127"/>
                                        </p:tgtEl>
                                        <p:attrNameLst>
                                          <p:attrName>style.visibility</p:attrName>
                                        </p:attrNameLst>
                                      </p:cBhvr>
                                      <p:to>
                                        <p:strVal val="visible"/>
                                      </p:to>
                                    </p:set>
                                    <p:animEffect transition="in" filter="fade">
                                      <p:cBhvr>
                                        <p:cTn id="28" dur="250"/>
                                        <p:tgtEl>
                                          <p:spTgt spid="127"/>
                                        </p:tgtEl>
                                      </p:cBhvr>
                                    </p:animEffect>
                                  </p:childTnLst>
                                </p:cTn>
                              </p:par>
                            </p:childTnLst>
                          </p:cTn>
                        </p:par>
                        <p:par>
                          <p:cTn id="29" fill="hold">
                            <p:stCondLst>
                              <p:cond delay="2750"/>
                            </p:stCondLst>
                            <p:childTnLst>
                              <p:par>
                                <p:cTn id="30" presetID="10" presetClass="entr" presetSubtype="0" fill="hold" grpId="0" nodeType="afterEffect">
                                  <p:stCondLst>
                                    <p:cond delay="0"/>
                                  </p:stCondLst>
                                  <p:childTnLst>
                                    <p:set>
                                      <p:cBhvr>
                                        <p:cTn id="31" dur="1" fill="hold">
                                          <p:stCondLst>
                                            <p:cond delay="0"/>
                                          </p:stCondLst>
                                        </p:cTn>
                                        <p:tgtEl>
                                          <p:spTgt spid="128"/>
                                        </p:tgtEl>
                                        <p:attrNameLst>
                                          <p:attrName>style.visibility</p:attrName>
                                        </p:attrNameLst>
                                      </p:cBhvr>
                                      <p:to>
                                        <p:strVal val="visible"/>
                                      </p:to>
                                    </p:set>
                                    <p:animEffect transition="in" filter="fade">
                                      <p:cBhvr>
                                        <p:cTn id="32" dur="250"/>
                                        <p:tgtEl>
                                          <p:spTgt spid="128"/>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129"/>
                                        </p:tgtEl>
                                        <p:attrNameLst>
                                          <p:attrName>style.visibility</p:attrName>
                                        </p:attrNameLst>
                                      </p:cBhvr>
                                      <p:to>
                                        <p:strVal val="visible"/>
                                      </p:to>
                                    </p:set>
                                    <p:animEffect transition="in" filter="fade">
                                      <p:cBhvr>
                                        <p:cTn id="36" dur="250"/>
                                        <p:tgtEl>
                                          <p:spTgt spid="129"/>
                                        </p:tgtEl>
                                      </p:cBhvr>
                                    </p:animEffect>
                                  </p:childTnLst>
                                </p:cTn>
                              </p:par>
                            </p:childTnLst>
                          </p:cTn>
                        </p:par>
                        <p:par>
                          <p:cTn id="37" fill="hold">
                            <p:stCondLst>
                              <p:cond delay="3250"/>
                            </p:stCondLst>
                            <p:childTnLst>
                              <p:par>
                                <p:cTn id="38" presetID="22" presetClass="entr" presetSubtype="1" fill="hold"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wipe(up)">
                                      <p:cBhvr>
                                        <p:cTn id="40" dur="500"/>
                                        <p:tgtEl>
                                          <p:spTgt spid="22"/>
                                        </p:tgtEl>
                                      </p:cBhvr>
                                    </p:animEffect>
                                  </p:childTnLst>
                                </p:cTn>
                              </p:par>
                            </p:childTnLst>
                          </p:cTn>
                        </p:par>
                        <p:par>
                          <p:cTn id="41" fill="hold">
                            <p:stCondLst>
                              <p:cond delay="3750"/>
                            </p:stCondLst>
                            <p:childTnLst>
                              <p:par>
                                <p:cTn id="42" presetID="14" presetClass="entr" presetSubtype="10" fill="hold" nodeType="after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randombar(horizontal)">
                                      <p:cBhvr>
                                        <p:cTn id="44" dur="500"/>
                                        <p:tgtEl>
                                          <p:spTgt spid="18"/>
                                        </p:tgtEl>
                                      </p:cBhvr>
                                    </p:animEffect>
                                  </p:childTnLst>
                                </p:cTn>
                              </p:par>
                            </p:childTnLst>
                          </p:cTn>
                        </p:par>
                        <p:par>
                          <p:cTn id="45" fill="hold">
                            <p:stCondLst>
                              <p:cond delay="4250"/>
                            </p:stCondLst>
                            <p:childTnLst>
                              <p:par>
                                <p:cTn id="46" presetID="22" presetClass="entr" presetSubtype="1" fill="hold" nodeType="after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up)">
                                      <p:cBhvr>
                                        <p:cTn id="48" dur="500"/>
                                        <p:tgtEl>
                                          <p:spTgt spid="11"/>
                                        </p:tgtEl>
                                      </p:cBhvr>
                                    </p:animEffect>
                                  </p:childTnLst>
                                </p:cTn>
                              </p:par>
                            </p:childTnLst>
                          </p:cTn>
                        </p:par>
                        <p:par>
                          <p:cTn id="49" fill="hold">
                            <p:stCondLst>
                              <p:cond delay="4750"/>
                            </p:stCondLst>
                            <p:childTnLst>
                              <p:par>
                                <p:cTn id="50" presetID="22" presetClass="entr" presetSubtype="1"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wipe(up)">
                                      <p:cBhvr>
                                        <p:cTn id="52" dur="500"/>
                                        <p:tgtEl>
                                          <p:spTgt spid="23"/>
                                        </p:tgtEl>
                                      </p:cBhvr>
                                    </p:animEffect>
                                  </p:childTnLst>
                                </p:cTn>
                              </p:par>
                            </p:childTnLst>
                          </p:cTn>
                        </p:par>
                        <p:par>
                          <p:cTn id="53" fill="hold">
                            <p:stCondLst>
                              <p:cond delay="5250"/>
                            </p:stCondLst>
                            <p:childTnLst>
                              <p:par>
                                <p:cTn id="54" presetID="14" presetClass="entr" presetSubtype="10" fill="hold" nodeType="after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randombar(horizontal)">
                                      <p:cBhvr>
                                        <p:cTn id="56" dur="500"/>
                                        <p:tgtEl>
                                          <p:spTgt spid="20"/>
                                        </p:tgtEl>
                                      </p:cBhvr>
                                    </p:animEffect>
                                  </p:childTnLst>
                                </p:cTn>
                              </p:par>
                            </p:childTnLst>
                          </p:cTn>
                        </p:par>
                        <p:par>
                          <p:cTn id="57" fill="hold">
                            <p:stCondLst>
                              <p:cond delay="5750"/>
                            </p:stCondLst>
                            <p:childTnLst>
                              <p:par>
                                <p:cTn id="58" presetID="22" presetClass="entr" presetSubtype="1" fill="hold" nodeType="after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wipe(up)">
                                      <p:cBhvr>
                                        <p:cTn id="60" dur="500"/>
                                        <p:tgtEl>
                                          <p:spTgt spid="15"/>
                                        </p:tgtEl>
                                      </p:cBhvr>
                                    </p:animEffect>
                                  </p:childTnLst>
                                </p:cTn>
                              </p:par>
                            </p:childTnLst>
                          </p:cTn>
                        </p:par>
                        <p:par>
                          <p:cTn id="61" fill="hold">
                            <p:stCondLst>
                              <p:cond delay="6250"/>
                            </p:stCondLst>
                            <p:childTnLst>
                              <p:par>
                                <p:cTn id="62" presetID="22" presetClass="entr" presetSubtype="1" fill="hold" nodeType="after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wipe(up)">
                                      <p:cBhvr>
                                        <p:cTn id="64" dur="500"/>
                                        <p:tgtEl>
                                          <p:spTgt spid="24"/>
                                        </p:tgtEl>
                                      </p:cBhvr>
                                    </p:animEffect>
                                  </p:childTnLst>
                                </p:cTn>
                              </p:par>
                            </p:childTnLst>
                          </p:cTn>
                        </p:par>
                        <p:par>
                          <p:cTn id="65" fill="hold">
                            <p:stCondLst>
                              <p:cond delay="6750"/>
                            </p:stCondLst>
                            <p:childTnLst>
                              <p:par>
                                <p:cTn id="66" presetID="14" presetClass="entr" presetSubtype="10"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randombar(horizontal)">
                                      <p:cBhvr>
                                        <p:cTn id="68" dur="500"/>
                                        <p:tgtEl>
                                          <p:spTgt spid="21"/>
                                        </p:tgtEl>
                                      </p:cBhvr>
                                    </p:animEffect>
                                  </p:childTnLst>
                                </p:cTn>
                              </p:par>
                            </p:childTnLst>
                          </p:cTn>
                        </p:par>
                        <p:par>
                          <p:cTn id="69" fill="hold">
                            <p:stCondLst>
                              <p:cond delay="7250"/>
                            </p:stCondLst>
                            <p:childTnLst>
                              <p:par>
                                <p:cTn id="70" presetID="22" presetClass="entr" presetSubtype="1" fill="hold" nodeType="after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wipe(up)">
                                      <p:cBhvr>
                                        <p:cTn id="72" dur="500"/>
                                        <p:tgtEl>
                                          <p:spTgt spid="16"/>
                                        </p:tgtEl>
                                      </p:cBhvr>
                                    </p:animEffect>
                                  </p:childTnLst>
                                </p:cTn>
                              </p:par>
                            </p:childTnLst>
                          </p:cTn>
                        </p:par>
                        <p:par>
                          <p:cTn id="73" fill="hold">
                            <p:stCondLst>
                              <p:cond delay="7750"/>
                            </p:stCondLst>
                            <p:childTnLst>
                              <p:par>
                                <p:cTn id="74" presetID="22" presetClass="entr" presetSubtype="1" fill="hold" nodeType="after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wipe(up)">
                                      <p:cBhvr>
                                        <p:cTn id="76" dur="500"/>
                                        <p:tgtEl>
                                          <p:spTgt spid="25"/>
                                        </p:tgtEl>
                                      </p:cBhvr>
                                    </p:animEffect>
                                  </p:childTnLst>
                                </p:cTn>
                              </p:par>
                            </p:childTnLst>
                          </p:cTn>
                        </p:par>
                        <p:par>
                          <p:cTn id="77" fill="hold">
                            <p:stCondLst>
                              <p:cond delay="8250"/>
                            </p:stCondLst>
                            <p:childTnLst>
                              <p:par>
                                <p:cTn id="78" presetID="14" presetClass="entr" presetSubtype="10" fill="hold" nodeType="after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randombar(horizontal)">
                                      <p:cBhvr>
                                        <p:cTn id="80" dur="500"/>
                                        <p:tgtEl>
                                          <p:spTgt spid="19"/>
                                        </p:tgtEl>
                                      </p:cBhvr>
                                    </p:animEffect>
                                  </p:childTnLst>
                                </p:cTn>
                              </p:par>
                            </p:childTnLst>
                          </p:cTn>
                        </p:par>
                        <p:par>
                          <p:cTn id="81" fill="hold">
                            <p:stCondLst>
                              <p:cond delay="8750"/>
                            </p:stCondLst>
                            <p:childTnLst>
                              <p:par>
                                <p:cTn id="82" presetID="22" presetClass="entr" presetSubtype="1" fill="hold" nodeType="afterEffect">
                                  <p:stCondLst>
                                    <p:cond delay="0"/>
                                  </p:stCondLst>
                                  <p:childTnLst>
                                    <p:set>
                                      <p:cBhvr>
                                        <p:cTn id="83" dur="1" fill="hold">
                                          <p:stCondLst>
                                            <p:cond delay="0"/>
                                          </p:stCondLst>
                                        </p:cTn>
                                        <p:tgtEl>
                                          <p:spTgt spid="17"/>
                                        </p:tgtEl>
                                        <p:attrNameLst>
                                          <p:attrName>style.visibility</p:attrName>
                                        </p:attrNameLst>
                                      </p:cBhvr>
                                      <p:to>
                                        <p:strVal val="visible"/>
                                      </p:to>
                                    </p:set>
                                    <p:animEffect transition="in" filter="wipe(up)">
                                      <p:cBhvr>
                                        <p:cTn id="84" dur="500"/>
                                        <p:tgtEl>
                                          <p:spTgt spid="17"/>
                                        </p:tgtEl>
                                      </p:cBhvr>
                                    </p:animEffect>
                                  </p:childTnLst>
                                </p:cTn>
                              </p:par>
                              <p:par>
                                <p:cTn id="85" presetID="53" presetClass="entr" presetSubtype="16" fill="hold" nodeType="withEffect">
                                  <p:stCondLst>
                                    <p:cond delay="0"/>
                                  </p:stCondLst>
                                  <p:childTnLst>
                                    <p:set>
                                      <p:cBhvr>
                                        <p:cTn id="86" dur="1" fill="hold">
                                          <p:stCondLst>
                                            <p:cond delay="0"/>
                                          </p:stCondLst>
                                        </p:cTn>
                                        <p:tgtEl>
                                          <p:spTgt spid="271"/>
                                        </p:tgtEl>
                                        <p:attrNameLst>
                                          <p:attrName>style.visibility</p:attrName>
                                        </p:attrNameLst>
                                      </p:cBhvr>
                                      <p:to>
                                        <p:strVal val="visible"/>
                                      </p:to>
                                    </p:set>
                                    <p:anim calcmode="lin" valueType="num">
                                      <p:cBhvr>
                                        <p:cTn id="87" dur="200" fill="hold"/>
                                        <p:tgtEl>
                                          <p:spTgt spid="271"/>
                                        </p:tgtEl>
                                        <p:attrNameLst>
                                          <p:attrName>ppt_w</p:attrName>
                                        </p:attrNameLst>
                                      </p:cBhvr>
                                      <p:tavLst>
                                        <p:tav tm="0">
                                          <p:val>
                                            <p:fltVal val="0"/>
                                          </p:val>
                                        </p:tav>
                                        <p:tav tm="100000">
                                          <p:val>
                                            <p:strVal val="#ppt_w"/>
                                          </p:val>
                                        </p:tav>
                                      </p:tavLst>
                                    </p:anim>
                                    <p:anim calcmode="lin" valueType="num">
                                      <p:cBhvr>
                                        <p:cTn id="88" dur="200" fill="hold"/>
                                        <p:tgtEl>
                                          <p:spTgt spid="271"/>
                                        </p:tgtEl>
                                        <p:attrNameLst>
                                          <p:attrName>ppt_h</p:attrName>
                                        </p:attrNameLst>
                                      </p:cBhvr>
                                      <p:tavLst>
                                        <p:tav tm="0">
                                          <p:val>
                                            <p:fltVal val="0"/>
                                          </p:val>
                                        </p:tav>
                                        <p:tav tm="100000">
                                          <p:val>
                                            <p:strVal val="#ppt_h"/>
                                          </p:val>
                                        </p:tav>
                                      </p:tavLst>
                                    </p:anim>
                                    <p:animEffect transition="in" filter="fade">
                                      <p:cBhvr>
                                        <p:cTn id="89" dur="200"/>
                                        <p:tgtEl>
                                          <p:spTgt spid="271"/>
                                        </p:tgtEl>
                                      </p:cBhvr>
                                    </p:animEffect>
                                  </p:childTnLst>
                                </p:cTn>
                              </p:par>
                            </p:childTnLst>
                          </p:cTn>
                        </p:par>
                        <p:par>
                          <p:cTn id="90" fill="hold">
                            <p:stCondLst>
                              <p:cond delay="9250"/>
                            </p:stCondLst>
                            <p:childTnLst>
                              <p:par>
                                <p:cTn id="91" presetID="32" presetClass="emph" presetSubtype="0" fill="hold" nodeType="afterEffect">
                                  <p:stCondLst>
                                    <p:cond delay="0"/>
                                  </p:stCondLst>
                                  <p:childTnLst>
                                    <p:animRot by="120000">
                                      <p:cBhvr>
                                        <p:cTn id="92" dur="50" fill="hold">
                                          <p:stCondLst>
                                            <p:cond delay="0"/>
                                          </p:stCondLst>
                                        </p:cTn>
                                        <p:tgtEl>
                                          <p:spTgt spid="271"/>
                                        </p:tgtEl>
                                        <p:attrNameLst>
                                          <p:attrName>r</p:attrName>
                                        </p:attrNameLst>
                                      </p:cBhvr>
                                    </p:animRot>
                                    <p:animRot by="-240000">
                                      <p:cBhvr>
                                        <p:cTn id="93" dur="100" fill="hold">
                                          <p:stCondLst>
                                            <p:cond delay="100"/>
                                          </p:stCondLst>
                                        </p:cTn>
                                        <p:tgtEl>
                                          <p:spTgt spid="271"/>
                                        </p:tgtEl>
                                        <p:attrNameLst>
                                          <p:attrName>r</p:attrName>
                                        </p:attrNameLst>
                                      </p:cBhvr>
                                    </p:animRot>
                                    <p:animRot by="240000">
                                      <p:cBhvr>
                                        <p:cTn id="94" dur="100" fill="hold">
                                          <p:stCondLst>
                                            <p:cond delay="200"/>
                                          </p:stCondLst>
                                        </p:cTn>
                                        <p:tgtEl>
                                          <p:spTgt spid="271"/>
                                        </p:tgtEl>
                                        <p:attrNameLst>
                                          <p:attrName>r</p:attrName>
                                        </p:attrNameLst>
                                      </p:cBhvr>
                                    </p:animRot>
                                    <p:animRot by="-240000">
                                      <p:cBhvr>
                                        <p:cTn id="95" dur="100" fill="hold">
                                          <p:stCondLst>
                                            <p:cond delay="300"/>
                                          </p:stCondLst>
                                        </p:cTn>
                                        <p:tgtEl>
                                          <p:spTgt spid="271"/>
                                        </p:tgtEl>
                                        <p:attrNameLst>
                                          <p:attrName>r</p:attrName>
                                        </p:attrNameLst>
                                      </p:cBhvr>
                                    </p:animRot>
                                    <p:animRot by="120000">
                                      <p:cBhvr>
                                        <p:cTn id="96" dur="100" fill="hold">
                                          <p:stCondLst>
                                            <p:cond delay="400"/>
                                          </p:stCondLst>
                                        </p:cTn>
                                        <p:tgtEl>
                                          <p:spTgt spid="27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p:bldP spid="127" grpId="0"/>
      <p:bldP spid="128" grpId="0"/>
      <p:bldP spid="1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9"/>
          <p:cNvGrpSpPr/>
          <p:nvPr/>
        </p:nvGrpSpPr>
        <p:grpSpPr>
          <a:xfrm>
            <a:off x="3319452" y="2357517"/>
            <a:ext cx="589923" cy="553376"/>
            <a:chOff x="3108756" y="2110160"/>
            <a:chExt cx="745081" cy="698920"/>
          </a:xfrm>
          <a:solidFill>
            <a:schemeClr val="bg1"/>
          </a:solidFill>
        </p:grpSpPr>
        <p:sp>
          <p:nvSpPr>
            <p:cNvPr id="21" name="Freeform 489"/>
            <p:cNvSpPr>
              <a:spLocks/>
            </p:cNvSpPr>
            <p:nvPr/>
          </p:nvSpPr>
          <p:spPr bwMode="auto">
            <a:xfrm>
              <a:off x="3608602" y="2110160"/>
              <a:ext cx="245235" cy="303659"/>
            </a:xfrm>
            <a:custGeom>
              <a:avLst/>
              <a:gdLst>
                <a:gd name="T0" fmla="*/ 248 w 340"/>
                <a:gd name="T1" fmla="*/ 0 h 421"/>
                <a:gd name="T2" fmla="*/ 0 w 340"/>
                <a:gd name="T3" fmla="*/ 357 h 421"/>
                <a:gd name="T4" fmla="*/ 94 w 340"/>
                <a:gd name="T5" fmla="*/ 421 h 421"/>
                <a:gd name="T6" fmla="*/ 340 w 340"/>
                <a:gd name="T7" fmla="*/ 66 h 421"/>
                <a:gd name="T8" fmla="*/ 248 w 340"/>
                <a:gd name="T9" fmla="*/ 0 h 421"/>
              </a:gdLst>
              <a:ahLst/>
              <a:cxnLst>
                <a:cxn ang="0">
                  <a:pos x="T0" y="T1"/>
                </a:cxn>
                <a:cxn ang="0">
                  <a:pos x="T2" y="T3"/>
                </a:cxn>
                <a:cxn ang="0">
                  <a:pos x="T4" y="T5"/>
                </a:cxn>
                <a:cxn ang="0">
                  <a:pos x="T6" y="T7"/>
                </a:cxn>
                <a:cxn ang="0">
                  <a:pos x="T8" y="T9"/>
                </a:cxn>
              </a:cxnLst>
              <a:rect l="0" t="0" r="r" b="b"/>
              <a:pathLst>
                <a:path w="340" h="421">
                  <a:moveTo>
                    <a:pt x="248" y="0"/>
                  </a:moveTo>
                  <a:lnTo>
                    <a:pt x="0" y="357"/>
                  </a:lnTo>
                  <a:lnTo>
                    <a:pt x="94" y="421"/>
                  </a:lnTo>
                  <a:lnTo>
                    <a:pt x="340" y="66"/>
                  </a:lnTo>
                  <a:lnTo>
                    <a:pt x="24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2" name="Freeform 490"/>
            <p:cNvSpPr>
              <a:spLocks/>
            </p:cNvSpPr>
            <p:nvPr/>
          </p:nvSpPr>
          <p:spPr bwMode="auto">
            <a:xfrm>
              <a:off x="3584800" y="2379197"/>
              <a:ext cx="81505" cy="68522"/>
            </a:xfrm>
            <a:custGeom>
              <a:avLst/>
              <a:gdLst>
                <a:gd name="T0" fmla="*/ 14 w 113"/>
                <a:gd name="T1" fmla="*/ 12 h 95"/>
                <a:gd name="T2" fmla="*/ 0 w 113"/>
                <a:gd name="T3" fmla="*/ 33 h 95"/>
                <a:gd name="T4" fmla="*/ 14 w 113"/>
                <a:gd name="T5" fmla="*/ 43 h 95"/>
                <a:gd name="T6" fmla="*/ 26 w 113"/>
                <a:gd name="T7" fmla="*/ 52 h 95"/>
                <a:gd name="T8" fmla="*/ 90 w 113"/>
                <a:gd name="T9" fmla="*/ 95 h 95"/>
                <a:gd name="T10" fmla="*/ 113 w 113"/>
                <a:gd name="T11" fmla="*/ 62 h 95"/>
                <a:gd name="T12" fmla="*/ 23 w 113"/>
                <a:gd name="T13" fmla="*/ 0 h 95"/>
                <a:gd name="T14" fmla="*/ 14 w 113"/>
                <a:gd name="T15" fmla="*/ 12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95">
                  <a:moveTo>
                    <a:pt x="14" y="12"/>
                  </a:moveTo>
                  <a:lnTo>
                    <a:pt x="0" y="33"/>
                  </a:lnTo>
                  <a:lnTo>
                    <a:pt x="14" y="43"/>
                  </a:lnTo>
                  <a:lnTo>
                    <a:pt x="26" y="52"/>
                  </a:lnTo>
                  <a:lnTo>
                    <a:pt x="90" y="95"/>
                  </a:lnTo>
                  <a:lnTo>
                    <a:pt x="113" y="62"/>
                  </a:lnTo>
                  <a:lnTo>
                    <a:pt x="23" y="0"/>
                  </a:lnTo>
                  <a:lnTo>
                    <a:pt x="14" y="1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3" name="Freeform 491"/>
            <p:cNvSpPr>
              <a:spLocks/>
            </p:cNvSpPr>
            <p:nvPr/>
          </p:nvSpPr>
          <p:spPr bwMode="auto">
            <a:xfrm>
              <a:off x="3463625" y="2415261"/>
              <a:ext cx="177435" cy="226482"/>
            </a:xfrm>
            <a:custGeom>
              <a:avLst/>
              <a:gdLst>
                <a:gd name="T0" fmla="*/ 66 w 104"/>
                <a:gd name="T1" fmla="*/ 0 h 133"/>
                <a:gd name="T2" fmla="*/ 60 w 104"/>
                <a:gd name="T3" fmla="*/ 8 h 133"/>
                <a:gd name="T4" fmla="*/ 59 w 104"/>
                <a:gd name="T5" fmla="*/ 10 h 133"/>
                <a:gd name="T6" fmla="*/ 11 w 104"/>
                <a:gd name="T7" fmla="*/ 29 h 133"/>
                <a:gd name="T8" fmla="*/ 0 w 104"/>
                <a:gd name="T9" fmla="*/ 129 h 133"/>
                <a:gd name="T10" fmla="*/ 37 w 104"/>
                <a:gd name="T11" fmla="*/ 76 h 133"/>
                <a:gd name="T12" fmla="*/ 37 w 104"/>
                <a:gd name="T13" fmla="*/ 51 h 133"/>
                <a:gd name="T14" fmla="*/ 60 w 104"/>
                <a:gd name="T15" fmla="*/ 43 h 133"/>
                <a:gd name="T16" fmla="*/ 63 w 104"/>
                <a:gd name="T17" fmla="*/ 44 h 133"/>
                <a:gd name="T18" fmla="*/ 66 w 104"/>
                <a:gd name="T19" fmla="*/ 71 h 133"/>
                <a:gd name="T20" fmla="*/ 60 w 104"/>
                <a:gd name="T21" fmla="*/ 77 h 133"/>
                <a:gd name="T22" fmla="*/ 42 w 104"/>
                <a:gd name="T23" fmla="*/ 80 h 133"/>
                <a:gd name="T24" fmla="*/ 6 w 104"/>
                <a:gd name="T25" fmla="*/ 133 h 133"/>
                <a:gd name="T26" fmla="*/ 54 w 104"/>
                <a:gd name="T27" fmla="*/ 109 h 133"/>
                <a:gd name="T28" fmla="*/ 60 w 104"/>
                <a:gd name="T29" fmla="*/ 106 h 133"/>
                <a:gd name="T30" fmla="*/ 77 w 104"/>
                <a:gd name="T31" fmla="*/ 98 h 133"/>
                <a:gd name="T32" fmla="*/ 96 w 104"/>
                <a:gd name="T33" fmla="*/ 88 h 133"/>
                <a:gd name="T34" fmla="*/ 97 w 104"/>
                <a:gd name="T35" fmla="*/ 37 h 133"/>
                <a:gd name="T36" fmla="*/ 104 w 104"/>
                <a:gd name="T37" fmla="*/ 26 h 133"/>
                <a:gd name="T38" fmla="*/ 77 w 104"/>
                <a:gd name="T39" fmla="*/ 7 h 133"/>
                <a:gd name="T40" fmla="*/ 66 w 104"/>
                <a:gd name="T41"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4" h="133">
                  <a:moveTo>
                    <a:pt x="66" y="0"/>
                  </a:moveTo>
                  <a:cubicBezTo>
                    <a:pt x="60" y="8"/>
                    <a:pt x="60" y="8"/>
                    <a:pt x="60" y="8"/>
                  </a:cubicBezTo>
                  <a:cubicBezTo>
                    <a:pt x="59" y="10"/>
                    <a:pt x="59" y="10"/>
                    <a:pt x="59" y="10"/>
                  </a:cubicBezTo>
                  <a:cubicBezTo>
                    <a:pt x="11" y="29"/>
                    <a:pt x="11" y="29"/>
                    <a:pt x="11" y="29"/>
                  </a:cubicBezTo>
                  <a:cubicBezTo>
                    <a:pt x="0" y="129"/>
                    <a:pt x="0" y="129"/>
                    <a:pt x="0" y="129"/>
                  </a:cubicBezTo>
                  <a:cubicBezTo>
                    <a:pt x="37" y="76"/>
                    <a:pt x="37" y="76"/>
                    <a:pt x="37" y="76"/>
                  </a:cubicBezTo>
                  <a:cubicBezTo>
                    <a:pt x="32" y="70"/>
                    <a:pt x="31" y="60"/>
                    <a:pt x="37" y="51"/>
                  </a:cubicBezTo>
                  <a:cubicBezTo>
                    <a:pt x="43" y="43"/>
                    <a:pt x="52" y="40"/>
                    <a:pt x="60" y="43"/>
                  </a:cubicBezTo>
                  <a:cubicBezTo>
                    <a:pt x="61" y="43"/>
                    <a:pt x="62" y="44"/>
                    <a:pt x="63" y="44"/>
                  </a:cubicBezTo>
                  <a:cubicBezTo>
                    <a:pt x="71" y="50"/>
                    <a:pt x="72" y="62"/>
                    <a:pt x="66" y="71"/>
                  </a:cubicBezTo>
                  <a:cubicBezTo>
                    <a:pt x="64" y="74"/>
                    <a:pt x="62" y="76"/>
                    <a:pt x="60" y="77"/>
                  </a:cubicBezTo>
                  <a:cubicBezTo>
                    <a:pt x="55" y="81"/>
                    <a:pt x="48" y="82"/>
                    <a:pt x="42" y="80"/>
                  </a:cubicBezTo>
                  <a:cubicBezTo>
                    <a:pt x="6" y="133"/>
                    <a:pt x="6" y="133"/>
                    <a:pt x="6" y="133"/>
                  </a:cubicBezTo>
                  <a:cubicBezTo>
                    <a:pt x="54" y="109"/>
                    <a:pt x="54" y="109"/>
                    <a:pt x="54" y="109"/>
                  </a:cubicBezTo>
                  <a:cubicBezTo>
                    <a:pt x="60" y="106"/>
                    <a:pt x="60" y="106"/>
                    <a:pt x="60" y="106"/>
                  </a:cubicBezTo>
                  <a:cubicBezTo>
                    <a:pt x="77" y="98"/>
                    <a:pt x="77" y="98"/>
                    <a:pt x="77" y="98"/>
                  </a:cubicBezTo>
                  <a:cubicBezTo>
                    <a:pt x="96" y="88"/>
                    <a:pt x="96" y="88"/>
                    <a:pt x="96" y="88"/>
                  </a:cubicBezTo>
                  <a:cubicBezTo>
                    <a:pt x="97" y="37"/>
                    <a:pt x="97" y="37"/>
                    <a:pt x="97" y="37"/>
                  </a:cubicBezTo>
                  <a:cubicBezTo>
                    <a:pt x="104" y="26"/>
                    <a:pt x="104" y="26"/>
                    <a:pt x="104" y="26"/>
                  </a:cubicBezTo>
                  <a:cubicBezTo>
                    <a:pt x="77" y="7"/>
                    <a:pt x="77" y="7"/>
                    <a:pt x="77" y="7"/>
                  </a:cubicBezTo>
                  <a:lnTo>
                    <a:pt x="6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4" name="Rectangle 492"/>
            <p:cNvSpPr>
              <a:spLocks noChangeArrowheads="1"/>
            </p:cNvSpPr>
            <p:nvPr/>
          </p:nvSpPr>
          <p:spPr bwMode="auto">
            <a:xfrm>
              <a:off x="3237144" y="2495323"/>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5" name="Rectangle 493"/>
            <p:cNvSpPr>
              <a:spLocks noChangeArrowheads="1"/>
            </p:cNvSpPr>
            <p:nvPr/>
          </p:nvSpPr>
          <p:spPr bwMode="auto">
            <a:xfrm>
              <a:off x="3237144" y="2449161"/>
              <a:ext cx="168779" cy="17311"/>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6" name="Rectangle 494"/>
            <p:cNvSpPr>
              <a:spLocks noChangeArrowheads="1"/>
            </p:cNvSpPr>
            <p:nvPr/>
          </p:nvSpPr>
          <p:spPr bwMode="auto">
            <a:xfrm>
              <a:off x="3237144" y="2403000"/>
              <a:ext cx="168779" cy="1586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7" name="Rectangle 495"/>
            <p:cNvSpPr>
              <a:spLocks noChangeArrowheads="1"/>
            </p:cNvSpPr>
            <p:nvPr/>
          </p:nvSpPr>
          <p:spPr bwMode="auto">
            <a:xfrm>
              <a:off x="3237144" y="2357559"/>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28" name="Freeform 496"/>
            <p:cNvSpPr>
              <a:spLocks/>
            </p:cNvSpPr>
            <p:nvPr/>
          </p:nvSpPr>
          <p:spPr bwMode="auto">
            <a:xfrm>
              <a:off x="3108756" y="2215467"/>
              <a:ext cx="489749" cy="593613"/>
            </a:xfrm>
            <a:custGeom>
              <a:avLst/>
              <a:gdLst>
                <a:gd name="T0" fmla="*/ 268 w 287"/>
                <a:gd name="T1" fmla="*/ 303 h 348"/>
                <a:gd name="T2" fmla="*/ 245 w 287"/>
                <a:gd name="T3" fmla="*/ 331 h 348"/>
                <a:gd name="T4" fmla="*/ 90 w 287"/>
                <a:gd name="T5" fmla="*/ 331 h 348"/>
                <a:gd name="T6" fmla="*/ 90 w 287"/>
                <a:gd name="T7" fmla="*/ 281 h 348"/>
                <a:gd name="T8" fmla="*/ 76 w 287"/>
                <a:gd name="T9" fmla="*/ 263 h 348"/>
                <a:gd name="T10" fmla="*/ 17 w 287"/>
                <a:gd name="T11" fmla="*/ 263 h 348"/>
                <a:gd name="T12" fmla="*/ 17 w 287"/>
                <a:gd name="T13" fmla="*/ 59 h 348"/>
                <a:gd name="T14" fmla="*/ 40 w 287"/>
                <a:gd name="T15" fmla="*/ 27 h 348"/>
                <a:gd name="T16" fmla="*/ 251 w 287"/>
                <a:gd name="T17" fmla="*/ 27 h 348"/>
                <a:gd name="T18" fmla="*/ 268 w 287"/>
                <a:gd name="T19" fmla="*/ 52 h 348"/>
                <a:gd name="T20" fmla="*/ 268 w 287"/>
                <a:gd name="T21" fmla="*/ 104 h 348"/>
                <a:gd name="T22" fmla="*/ 268 w 287"/>
                <a:gd name="T23" fmla="*/ 104 h 348"/>
                <a:gd name="T24" fmla="*/ 285 w 287"/>
                <a:gd name="T25" fmla="*/ 83 h 348"/>
                <a:gd name="T26" fmla="*/ 285 w 287"/>
                <a:gd name="T27" fmla="*/ 45 h 348"/>
                <a:gd name="T28" fmla="*/ 252 w 287"/>
                <a:gd name="T29" fmla="*/ 8 h 348"/>
                <a:gd name="T30" fmla="*/ 70 w 287"/>
                <a:gd name="T31" fmla="*/ 8 h 348"/>
                <a:gd name="T32" fmla="*/ 40 w 287"/>
                <a:gd name="T33" fmla="*/ 8 h 348"/>
                <a:gd name="T34" fmla="*/ 0 w 287"/>
                <a:gd name="T35" fmla="*/ 44 h 348"/>
                <a:gd name="T36" fmla="*/ 0 w 287"/>
                <a:gd name="T37" fmla="*/ 294 h 348"/>
                <a:gd name="T38" fmla="*/ 82 w 287"/>
                <a:gd name="T39" fmla="*/ 346 h 348"/>
                <a:gd name="T40" fmla="*/ 252 w 287"/>
                <a:gd name="T41" fmla="*/ 346 h 348"/>
                <a:gd name="T42" fmla="*/ 285 w 287"/>
                <a:gd name="T43" fmla="*/ 321 h 348"/>
                <a:gd name="T44" fmla="*/ 285 w 287"/>
                <a:gd name="T45" fmla="*/ 228 h 348"/>
                <a:gd name="T46" fmla="*/ 268 w 287"/>
                <a:gd name="T47" fmla="*/ 238 h 348"/>
                <a:gd name="T48" fmla="*/ 268 w 287"/>
                <a:gd name="T49" fmla="*/ 303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7" h="348">
                  <a:moveTo>
                    <a:pt x="268" y="303"/>
                  </a:moveTo>
                  <a:cubicBezTo>
                    <a:pt x="268" y="303"/>
                    <a:pt x="272" y="331"/>
                    <a:pt x="245" y="331"/>
                  </a:cubicBezTo>
                  <a:cubicBezTo>
                    <a:pt x="217" y="331"/>
                    <a:pt x="90" y="331"/>
                    <a:pt x="90" y="331"/>
                  </a:cubicBezTo>
                  <a:cubicBezTo>
                    <a:pt x="90" y="281"/>
                    <a:pt x="90" y="281"/>
                    <a:pt x="90" y="281"/>
                  </a:cubicBezTo>
                  <a:cubicBezTo>
                    <a:pt x="90" y="281"/>
                    <a:pt x="91" y="263"/>
                    <a:pt x="76" y="263"/>
                  </a:cubicBezTo>
                  <a:cubicBezTo>
                    <a:pt x="60" y="263"/>
                    <a:pt x="17" y="263"/>
                    <a:pt x="17" y="263"/>
                  </a:cubicBezTo>
                  <a:cubicBezTo>
                    <a:pt x="17" y="59"/>
                    <a:pt x="17" y="59"/>
                    <a:pt x="17" y="59"/>
                  </a:cubicBezTo>
                  <a:cubicBezTo>
                    <a:pt x="17" y="59"/>
                    <a:pt x="13" y="27"/>
                    <a:pt x="40" y="27"/>
                  </a:cubicBezTo>
                  <a:cubicBezTo>
                    <a:pt x="251" y="27"/>
                    <a:pt x="251" y="27"/>
                    <a:pt x="251" y="27"/>
                  </a:cubicBezTo>
                  <a:cubicBezTo>
                    <a:pt x="251" y="27"/>
                    <a:pt x="268" y="30"/>
                    <a:pt x="268" y="52"/>
                  </a:cubicBezTo>
                  <a:cubicBezTo>
                    <a:pt x="268" y="57"/>
                    <a:pt x="268" y="77"/>
                    <a:pt x="268" y="104"/>
                  </a:cubicBezTo>
                  <a:cubicBezTo>
                    <a:pt x="268" y="104"/>
                    <a:pt x="268" y="104"/>
                    <a:pt x="268" y="104"/>
                  </a:cubicBezTo>
                  <a:cubicBezTo>
                    <a:pt x="285" y="83"/>
                    <a:pt x="285" y="83"/>
                    <a:pt x="285" y="83"/>
                  </a:cubicBezTo>
                  <a:cubicBezTo>
                    <a:pt x="285" y="60"/>
                    <a:pt x="285" y="45"/>
                    <a:pt x="285" y="45"/>
                  </a:cubicBezTo>
                  <a:cubicBezTo>
                    <a:pt x="285" y="45"/>
                    <a:pt x="287" y="8"/>
                    <a:pt x="252" y="8"/>
                  </a:cubicBezTo>
                  <a:cubicBezTo>
                    <a:pt x="70" y="8"/>
                    <a:pt x="70" y="8"/>
                    <a:pt x="70" y="8"/>
                  </a:cubicBezTo>
                  <a:cubicBezTo>
                    <a:pt x="40" y="8"/>
                    <a:pt x="40" y="8"/>
                    <a:pt x="40" y="8"/>
                  </a:cubicBezTo>
                  <a:cubicBezTo>
                    <a:pt x="40" y="8"/>
                    <a:pt x="0" y="0"/>
                    <a:pt x="0" y="44"/>
                  </a:cubicBezTo>
                  <a:cubicBezTo>
                    <a:pt x="0" y="87"/>
                    <a:pt x="0" y="294"/>
                    <a:pt x="0" y="294"/>
                  </a:cubicBezTo>
                  <a:cubicBezTo>
                    <a:pt x="82" y="346"/>
                    <a:pt x="82" y="346"/>
                    <a:pt x="82" y="346"/>
                  </a:cubicBezTo>
                  <a:cubicBezTo>
                    <a:pt x="252" y="346"/>
                    <a:pt x="252" y="346"/>
                    <a:pt x="252" y="346"/>
                  </a:cubicBezTo>
                  <a:cubicBezTo>
                    <a:pt x="252" y="346"/>
                    <a:pt x="285" y="348"/>
                    <a:pt x="285" y="321"/>
                  </a:cubicBezTo>
                  <a:cubicBezTo>
                    <a:pt x="285" y="312"/>
                    <a:pt x="285" y="274"/>
                    <a:pt x="285" y="228"/>
                  </a:cubicBezTo>
                  <a:cubicBezTo>
                    <a:pt x="268" y="238"/>
                    <a:pt x="268" y="238"/>
                    <a:pt x="268" y="238"/>
                  </a:cubicBezTo>
                  <a:cubicBezTo>
                    <a:pt x="268" y="275"/>
                    <a:pt x="268" y="303"/>
                    <a:pt x="268" y="30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grpSp>
      <p:sp>
        <p:nvSpPr>
          <p:cNvPr id="30" name="椭圆 29"/>
          <p:cNvSpPr/>
          <p:nvPr/>
        </p:nvSpPr>
        <p:spPr>
          <a:xfrm>
            <a:off x="4818061" y="2447754"/>
            <a:ext cx="422057" cy="4220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3" name="组合 3"/>
          <p:cNvGrpSpPr/>
          <p:nvPr/>
        </p:nvGrpSpPr>
        <p:grpSpPr>
          <a:xfrm>
            <a:off x="145383" y="0"/>
            <a:ext cx="2072960" cy="2584754"/>
            <a:chOff x="3295850" y="1908877"/>
            <a:chExt cx="3738030" cy="4660916"/>
          </a:xfrm>
        </p:grpSpPr>
        <p:sp>
          <p:nvSpPr>
            <p:cNvPr id="64" name="圆角矩形 63"/>
            <p:cNvSpPr/>
            <p:nvPr/>
          </p:nvSpPr>
          <p:spPr>
            <a:xfrm rot="2760000">
              <a:off x="3098889" y="2634801"/>
              <a:ext cx="4660916" cy="3209067"/>
            </a:xfrm>
            <a:prstGeom prst="roundRect">
              <a:avLst>
                <a:gd name="adj" fmla="val 50000"/>
              </a:avLst>
            </a:prstGeom>
            <a:gradFill>
              <a:gsLst>
                <a:gs pos="33000">
                  <a:srgbClr val="6C6C6C">
                    <a:alpha val="42000"/>
                  </a:srgbClr>
                </a:gs>
                <a:gs pos="0">
                  <a:schemeClr val="tx1">
                    <a:alpha val="54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65" name="Freeform 5"/>
            <p:cNvSpPr>
              <a:spLocks/>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66" name="圆角矩形 65"/>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67" name="Freeform 5"/>
            <p:cNvSpPr>
              <a:spLocks/>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70C0"/>
                </a:gs>
                <a:gs pos="0">
                  <a:srgbClr val="00B0F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4" name="组合 67"/>
          <p:cNvGrpSpPr/>
          <p:nvPr/>
        </p:nvGrpSpPr>
        <p:grpSpPr>
          <a:xfrm>
            <a:off x="590629" y="464527"/>
            <a:ext cx="5003430" cy="1002075"/>
            <a:chOff x="2292908" y="1969277"/>
            <a:chExt cx="5003430" cy="1002075"/>
          </a:xfrm>
        </p:grpSpPr>
        <p:sp>
          <p:nvSpPr>
            <p:cNvPr id="69" name="圆角矩形 68"/>
            <p:cNvSpPr/>
            <p:nvPr/>
          </p:nvSpPr>
          <p:spPr>
            <a:xfrm>
              <a:off x="3401387" y="1969277"/>
              <a:ext cx="3894951" cy="751080"/>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5" name="组合 69"/>
            <p:cNvGrpSpPr/>
            <p:nvPr/>
          </p:nvGrpSpPr>
          <p:grpSpPr>
            <a:xfrm>
              <a:off x="3471676" y="2283134"/>
              <a:ext cx="118508" cy="118509"/>
              <a:chOff x="4486616" y="3001075"/>
              <a:chExt cx="274695" cy="274699"/>
            </a:xfrm>
          </p:grpSpPr>
          <p:sp>
            <p:nvSpPr>
              <p:cNvPr id="92" name="椭圆 10"/>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93" name="椭圆 11"/>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6" name="组合 12"/>
            <p:cNvGrpSpPr/>
            <p:nvPr/>
          </p:nvGrpSpPr>
          <p:grpSpPr>
            <a:xfrm>
              <a:off x="3172171" y="2283134"/>
              <a:ext cx="118508" cy="118509"/>
              <a:chOff x="4486616" y="3001075"/>
              <a:chExt cx="274695" cy="274699"/>
            </a:xfrm>
          </p:grpSpPr>
          <p:sp>
            <p:nvSpPr>
              <p:cNvPr id="90" name="椭圆 13"/>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91" name="椭圆 90"/>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7" name="组合 15"/>
            <p:cNvGrpSpPr/>
            <p:nvPr/>
          </p:nvGrpSpPr>
          <p:grpSpPr>
            <a:xfrm>
              <a:off x="3238728" y="2316796"/>
              <a:ext cx="288238" cy="46073"/>
              <a:chOff x="4318304" y="3089060"/>
              <a:chExt cx="384317" cy="61430"/>
            </a:xfrm>
          </p:grpSpPr>
          <p:sp>
            <p:nvSpPr>
              <p:cNvPr id="88" name="圆角矩形 87"/>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89" name="圆角矩形 88"/>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73" name="文本框 18"/>
            <p:cNvSpPr txBox="1"/>
            <p:nvPr/>
          </p:nvSpPr>
          <p:spPr>
            <a:xfrm>
              <a:off x="4213574" y="2094189"/>
              <a:ext cx="2966479" cy="877163"/>
            </a:xfrm>
            <a:prstGeom prst="rect">
              <a:avLst/>
            </a:prstGeom>
            <a:noFill/>
          </p:spPr>
          <p:txBody>
            <a:bodyPr wrap="square" rtlCol="0">
              <a:spAutoFit/>
            </a:bodyPr>
            <a:lstStyle/>
            <a:p>
              <a:pPr algn="ctr"/>
              <a:r>
                <a:rPr lang="zh-CN" altLang="en-US" sz="2400" dirty="0" smtClean="0">
                  <a:solidFill>
                    <a:schemeClr val="bg1"/>
                  </a:solidFill>
                  <a:latin typeface="微软雅黑" panose="020B0503020204020204" pitchFamily="34" charset="-122"/>
                  <a:ea typeface="微软雅黑" panose="020B0503020204020204" pitchFamily="34" charset="-122"/>
                </a:rPr>
                <a:t>排名及排名意义</a:t>
              </a:r>
              <a:endParaRPr lang="zh-CN" altLang="en-US" sz="2400" dirty="0" smtClean="0">
                <a:solidFill>
                  <a:schemeClr val="bg1"/>
                </a:solidFill>
                <a:latin typeface="微软雅黑" panose="020B0503020204020204" pitchFamily="34" charset="-122"/>
                <a:ea typeface="微软雅黑" panose="020B0503020204020204" pitchFamily="34" charset="-122"/>
              </a:endParaRPr>
            </a:p>
            <a:p>
              <a:pPr algn="ctr"/>
              <a:endParaRPr lang="zh-CN" altLang="en-US" sz="2700" dirty="0">
                <a:solidFill>
                  <a:schemeClr val="bg1"/>
                </a:solidFill>
                <a:latin typeface="微软雅黑" panose="020B0503020204020204" pitchFamily="34" charset="-122"/>
                <a:ea typeface="微软雅黑" panose="020B0503020204020204" pitchFamily="34" charset="-122"/>
              </a:endParaRPr>
            </a:p>
          </p:txBody>
        </p:sp>
        <p:grpSp>
          <p:nvGrpSpPr>
            <p:cNvPr id="8" name="组合 19"/>
            <p:cNvGrpSpPr/>
            <p:nvPr/>
          </p:nvGrpSpPr>
          <p:grpSpPr>
            <a:xfrm>
              <a:off x="2292908" y="2072845"/>
              <a:ext cx="589923" cy="553376"/>
              <a:chOff x="3108756" y="2110160"/>
              <a:chExt cx="745081" cy="698920"/>
            </a:xfrm>
            <a:solidFill>
              <a:schemeClr val="bg1"/>
            </a:solidFill>
          </p:grpSpPr>
          <p:sp>
            <p:nvSpPr>
              <p:cNvPr id="80" name="Freeform 489"/>
              <p:cNvSpPr>
                <a:spLocks/>
              </p:cNvSpPr>
              <p:nvPr/>
            </p:nvSpPr>
            <p:spPr bwMode="auto">
              <a:xfrm>
                <a:off x="3608602" y="2110160"/>
                <a:ext cx="245235" cy="303659"/>
              </a:xfrm>
              <a:custGeom>
                <a:avLst/>
                <a:gdLst>
                  <a:gd name="T0" fmla="*/ 248 w 340"/>
                  <a:gd name="T1" fmla="*/ 0 h 421"/>
                  <a:gd name="T2" fmla="*/ 0 w 340"/>
                  <a:gd name="T3" fmla="*/ 357 h 421"/>
                  <a:gd name="T4" fmla="*/ 94 w 340"/>
                  <a:gd name="T5" fmla="*/ 421 h 421"/>
                  <a:gd name="T6" fmla="*/ 340 w 340"/>
                  <a:gd name="T7" fmla="*/ 66 h 421"/>
                  <a:gd name="T8" fmla="*/ 248 w 340"/>
                  <a:gd name="T9" fmla="*/ 0 h 421"/>
                </a:gdLst>
                <a:ahLst/>
                <a:cxnLst>
                  <a:cxn ang="0">
                    <a:pos x="T0" y="T1"/>
                  </a:cxn>
                  <a:cxn ang="0">
                    <a:pos x="T2" y="T3"/>
                  </a:cxn>
                  <a:cxn ang="0">
                    <a:pos x="T4" y="T5"/>
                  </a:cxn>
                  <a:cxn ang="0">
                    <a:pos x="T6" y="T7"/>
                  </a:cxn>
                  <a:cxn ang="0">
                    <a:pos x="T8" y="T9"/>
                  </a:cxn>
                </a:cxnLst>
                <a:rect l="0" t="0" r="r" b="b"/>
                <a:pathLst>
                  <a:path w="340" h="421">
                    <a:moveTo>
                      <a:pt x="248" y="0"/>
                    </a:moveTo>
                    <a:lnTo>
                      <a:pt x="0" y="357"/>
                    </a:lnTo>
                    <a:lnTo>
                      <a:pt x="94" y="421"/>
                    </a:lnTo>
                    <a:lnTo>
                      <a:pt x="340" y="66"/>
                    </a:lnTo>
                    <a:lnTo>
                      <a:pt x="24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1" name="Freeform 490"/>
              <p:cNvSpPr>
                <a:spLocks/>
              </p:cNvSpPr>
              <p:nvPr/>
            </p:nvSpPr>
            <p:spPr bwMode="auto">
              <a:xfrm>
                <a:off x="3584800" y="2379197"/>
                <a:ext cx="81505" cy="68522"/>
              </a:xfrm>
              <a:custGeom>
                <a:avLst/>
                <a:gdLst>
                  <a:gd name="T0" fmla="*/ 14 w 113"/>
                  <a:gd name="T1" fmla="*/ 12 h 95"/>
                  <a:gd name="T2" fmla="*/ 0 w 113"/>
                  <a:gd name="T3" fmla="*/ 33 h 95"/>
                  <a:gd name="T4" fmla="*/ 14 w 113"/>
                  <a:gd name="T5" fmla="*/ 43 h 95"/>
                  <a:gd name="T6" fmla="*/ 26 w 113"/>
                  <a:gd name="T7" fmla="*/ 52 h 95"/>
                  <a:gd name="T8" fmla="*/ 90 w 113"/>
                  <a:gd name="T9" fmla="*/ 95 h 95"/>
                  <a:gd name="T10" fmla="*/ 113 w 113"/>
                  <a:gd name="T11" fmla="*/ 62 h 95"/>
                  <a:gd name="T12" fmla="*/ 23 w 113"/>
                  <a:gd name="T13" fmla="*/ 0 h 95"/>
                  <a:gd name="T14" fmla="*/ 14 w 113"/>
                  <a:gd name="T15" fmla="*/ 12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95">
                    <a:moveTo>
                      <a:pt x="14" y="12"/>
                    </a:moveTo>
                    <a:lnTo>
                      <a:pt x="0" y="33"/>
                    </a:lnTo>
                    <a:lnTo>
                      <a:pt x="14" y="43"/>
                    </a:lnTo>
                    <a:lnTo>
                      <a:pt x="26" y="52"/>
                    </a:lnTo>
                    <a:lnTo>
                      <a:pt x="90" y="95"/>
                    </a:lnTo>
                    <a:lnTo>
                      <a:pt x="113" y="62"/>
                    </a:lnTo>
                    <a:lnTo>
                      <a:pt x="23" y="0"/>
                    </a:lnTo>
                    <a:lnTo>
                      <a:pt x="14" y="1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2" name="Freeform 491"/>
              <p:cNvSpPr>
                <a:spLocks/>
              </p:cNvSpPr>
              <p:nvPr/>
            </p:nvSpPr>
            <p:spPr bwMode="auto">
              <a:xfrm>
                <a:off x="3463625" y="2415261"/>
                <a:ext cx="177435" cy="226482"/>
              </a:xfrm>
              <a:custGeom>
                <a:avLst/>
                <a:gdLst>
                  <a:gd name="T0" fmla="*/ 66 w 104"/>
                  <a:gd name="T1" fmla="*/ 0 h 133"/>
                  <a:gd name="T2" fmla="*/ 60 w 104"/>
                  <a:gd name="T3" fmla="*/ 8 h 133"/>
                  <a:gd name="T4" fmla="*/ 59 w 104"/>
                  <a:gd name="T5" fmla="*/ 10 h 133"/>
                  <a:gd name="T6" fmla="*/ 11 w 104"/>
                  <a:gd name="T7" fmla="*/ 29 h 133"/>
                  <a:gd name="T8" fmla="*/ 0 w 104"/>
                  <a:gd name="T9" fmla="*/ 129 h 133"/>
                  <a:gd name="T10" fmla="*/ 37 w 104"/>
                  <a:gd name="T11" fmla="*/ 76 h 133"/>
                  <a:gd name="T12" fmla="*/ 37 w 104"/>
                  <a:gd name="T13" fmla="*/ 51 h 133"/>
                  <a:gd name="T14" fmla="*/ 60 w 104"/>
                  <a:gd name="T15" fmla="*/ 43 h 133"/>
                  <a:gd name="T16" fmla="*/ 63 w 104"/>
                  <a:gd name="T17" fmla="*/ 44 h 133"/>
                  <a:gd name="T18" fmla="*/ 66 w 104"/>
                  <a:gd name="T19" fmla="*/ 71 h 133"/>
                  <a:gd name="T20" fmla="*/ 60 w 104"/>
                  <a:gd name="T21" fmla="*/ 77 h 133"/>
                  <a:gd name="T22" fmla="*/ 42 w 104"/>
                  <a:gd name="T23" fmla="*/ 80 h 133"/>
                  <a:gd name="T24" fmla="*/ 6 w 104"/>
                  <a:gd name="T25" fmla="*/ 133 h 133"/>
                  <a:gd name="T26" fmla="*/ 54 w 104"/>
                  <a:gd name="T27" fmla="*/ 109 h 133"/>
                  <a:gd name="T28" fmla="*/ 60 w 104"/>
                  <a:gd name="T29" fmla="*/ 106 h 133"/>
                  <a:gd name="T30" fmla="*/ 77 w 104"/>
                  <a:gd name="T31" fmla="*/ 98 h 133"/>
                  <a:gd name="T32" fmla="*/ 96 w 104"/>
                  <a:gd name="T33" fmla="*/ 88 h 133"/>
                  <a:gd name="T34" fmla="*/ 97 w 104"/>
                  <a:gd name="T35" fmla="*/ 37 h 133"/>
                  <a:gd name="T36" fmla="*/ 104 w 104"/>
                  <a:gd name="T37" fmla="*/ 26 h 133"/>
                  <a:gd name="T38" fmla="*/ 77 w 104"/>
                  <a:gd name="T39" fmla="*/ 7 h 133"/>
                  <a:gd name="T40" fmla="*/ 66 w 104"/>
                  <a:gd name="T41"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4" h="133">
                    <a:moveTo>
                      <a:pt x="66" y="0"/>
                    </a:moveTo>
                    <a:cubicBezTo>
                      <a:pt x="60" y="8"/>
                      <a:pt x="60" y="8"/>
                      <a:pt x="60" y="8"/>
                    </a:cubicBezTo>
                    <a:cubicBezTo>
                      <a:pt x="59" y="10"/>
                      <a:pt x="59" y="10"/>
                      <a:pt x="59" y="10"/>
                    </a:cubicBezTo>
                    <a:cubicBezTo>
                      <a:pt x="11" y="29"/>
                      <a:pt x="11" y="29"/>
                      <a:pt x="11" y="29"/>
                    </a:cubicBezTo>
                    <a:cubicBezTo>
                      <a:pt x="0" y="129"/>
                      <a:pt x="0" y="129"/>
                      <a:pt x="0" y="129"/>
                    </a:cubicBezTo>
                    <a:cubicBezTo>
                      <a:pt x="37" y="76"/>
                      <a:pt x="37" y="76"/>
                      <a:pt x="37" y="76"/>
                    </a:cubicBezTo>
                    <a:cubicBezTo>
                      <a:pt x="32" y="70"/>
                      <a:pt x="31" y="60"/>
                      <a:pt x="37" y="51"/>
                    </a:cubicBezTo>
                    <a:cubicBezTo>
                      <a:pt x="43" y="43"/>
                      <a:pt x="52" y="40"/>
                      <a:pt x="60" y="43"/>
                    </a:cubicBezTo>
                    <a:cubicBezTo>
                      <a:pt x="61" y="43"/>
                      <a:pt x="62" y="44"/>
                      <a:pt x="63" y="44"/>
                    </a:cubicBezTo>
                    <a:cubicBezTo>
                      <a:pt x="71" y="50"/>
                      <a:pt x="72" y="62"/>
                      <a:pt x="66" y="71"/>
                    </a:cubicBezTo>
                    <a:cubicBezTo>
                      <a:pt x="64" y="74"/>
                      <a:pt x="62" y="76"/>
                      <a:pt x="60" y="77"/>
                    </a:cubicBezTo>
                    <a:cubicBezTo>
                      <a:pt x="55" y="81"/>
                      <a:pt x="48" y="82"/>
                      <a:pt x="42" y="80"/>
                    </a:cubicBezTo>
                    <a:cubicBezTo>
                      <a:pt x="6" y="133"/>
                      <a:pt x="6" y="133"/>
                      <a:pt x="6" y="133"/>
                    </a:cubicBezTo>
                    <a:cubicBezTo>
                      <a:pt x="54" y="109"/>
                      <a:pt x="54" y="109"/>
                      <a:pt x="54" y="109"/>
                    </a:cubicBezTo>
                    <a:cubicBezTo>
                      <a:pt x="60" y="106"/>
                      <a:pt x="60" y="106"/>
                      <a:pt x="60" y="106"/>
                    </a:cubicBezTo>
                    <a:cubicBezTo>
                      <a:pt x="77" y="98"/>
                      <a:pt x="77" y="98"/>
                      <a:pt x="77" y="98"/>
                    </a:cubicBezTo>
                    <a:cubicBezTo>
                      <a:pt x="96" y="88"/>
                      <a:pt x="96" y="88"/>
                      <a:pt x="96" y="88"/>
                    </a:cubicBezTo>
                    <a:cubicBezTo>
                      <a:pt x="97" y="37"/>
                      <a:pt x="97" y="37"/>
                      <a:pt x="97" y="37"/>
                    </a:cubicBezTo>
                    <a:cubicBezTo>
                      <a:pt x="104" y="26"/>
                      <a:pt x="104" y="26"/>
                      <a:pt x="104" y="26"/>
                    </a:cubicBezTo>
                    <a:cubicBezTo>
                      <a:pt x="77" y="7"/>
                      <a:pt x="77" y="7"/>
                      <a:pt x="77" y="7"/>
                    </a:cubicBezTo>
                    <a:lnTo>
                      <a:pt x="6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3" name="Rectangle 492"/>
              <p:cNvSpPr>
                <a:spLocks noChangeArrowheads="1"/>
              </p:cNvSpPr>
              <p:nvPr/>
            </p:nvSpPr>
            <p:spPr bwMode="auto">
              <a:xfrm>
                <a:off x="3237144" y="2495323"/>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4" name="Rectangle 493"/>
              <p:cNvSpPr>
                <a:spLocks noChangeArrowheads="1"/>
              </p:cNvSpPr>
              <p:nvPr/>
            </p:nvSpPr>
            <p:spPr bwMode="auto">
              <a:xfrm>
                <a:off x="3237144" y="2449161"/>
                <a:ext cx="168779" cy="17311"/>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5" name="Rectangle 494"/>
              <p:cNvSpPr>
                <a:spLocks noChangeArrowheads="1"/>
              </p:cNvSpPr>
              <p:nvPr/>
            </p:nvSpPr>
            <p:spPr bwMode="auto">
              <a:xfrm>
                <a:off x="3237144" y="2403000"/>
                <a:ext cx="168779" cy="1586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6" name="Rectangle 495"/>
              <p:cNvSpPr>
                <a:spLocks noChangeArrowheads="1"/>
              </p:cNvSpPr>
              <p:nvPr/>
            </p:nvSpPr>
            <p:spPr bwMode="auto">
              <a:xfrm>
                <a:off x="3237144" y="2357559"/>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7" name="Freeform 496"/>
              <p:cNvSpPr>
                <a:spLocks/>
              </p:cNvSpPr>
              <p:nvPr/>
            </p:nvSpPr>
            <p:spPr bwMode="auto">
              <a:xfrm>
                <a:off x="3108756" y="2215467"/>
                <a:ext cx="489749" cy="593613"/>
              </a:xfrm>
              <a:custGeom>
                <a:avLst/>
                <a:gdLst>
                  <a:gd name="T0" fmla="*/ 268 w 287"/>
                  <a:gd name="T1" fmla="*/ 303 h 348"/>
                  <a:gd name="T2" fmla="*/ 245 w 287"/>
                  <a:gd name="T3" fmla="*/ 331 h 348"/>
                  <a:gd name="T4" fmla="*/ 90 w 287"/>
                  <a:gd name="T5" fmla="*/ 331 h 348"/>
                  <a:gd name="T6" fmla="*/ 90 w 287"/>
                  <a:gd name="T7" fmla="*/ 281 h 348"/>
                  <a:gd name="T8" fmla="*/ 76 w 287"/>
                  <a:gd name="T9" fmla="*/ 263 h 348"/>
                  <a:gd name="T10" fmla="*/ 17 w 287"/>
                  <a:gd name="T11" fmla="*/ 263 h 348"/>
                  <a:gd name="T12" fmla="*/ 17 w 287"/>
                  <a:gd name="T13" fmla="*/ 59 h 348"/>
                  <a:gd name="T14" fmla="*/ 40 w 287"/>
                  <a:gd name="T15" fmla="*/ 27 h 348"/>
                  <a:gd name="T16" fmla="*/ 251 w 287"/>
                  <a:gd name="T17" fmla="*/ 27 h 348"/>
                  <a:gd name="T18" fmla="*/ 268 w 287"/>
                  <a:gd name="T19" fmla="*/ 52 h 348"/>
                  <a:gd name="T20" fmla="*/ 268 w 287"/>
                  <a:gd name="T21" fmla="*/ 104 h 348"/>
                  <a:gd name="T22" fmla="*/ 268 w 287"/>
                  <a:gd name="T23" fmla="*/ 104 h 348"/>
                  <a:gd name="T24" fmla="*/ 285 w 287"/>
                  <a:gd name="T25" fmla="*/ 83 h 348"/>
                  <a:gd name="T26" fmla="*/ 285 w 287"/>
                  <a:gd name="T27" fmla="*/ 45 h 348"/>
                  <a:gd name="T28" fmla="*/ 252 w 287"/>
                  <a:gd name="T29" fmla="*/ 8 h 348"/>
                  <a:gd name="T30" fmla="*/ 70 w 287"/>
                  <a:gd name="T31" fmla="*/ 8 h 348"/>
                  <a:gd name="T32" fmla="*/ 40 w 287"/>
                  <a:gd name="T33" fmla="*/ 8 h 348"/>
                  <a:gd name="T34" fmla="*/ 0 w 287"/>
                  <a:gd name="T35" fmla="*/ 44 h 348"/>
                  <a:gd name="T36" fmla="*/ 0 w 287"/>
                  <a:gd name="T37" fmla="*/ 294 h 348"/>
                  <a:gd name="T38" fmla="*/ 82 w 287"/>
                  <a:gd name="T39" fmla="*/ 346 h 348"/>
                  <a:gd name="T40" fmla="*/ 252 w 287"/>
                  <a:gd name="T41" fmla="*/ 346 h 348"/>
                  <a:gd name="T42" fmla="*/ 285 w 287"/>
                  <a:gd name="T43" fmla="*/ 321 h 348"/>
                  <a:gd name="T44" fmla="*/ 285 w 287"/>
                  <a:gd name="T45" fmla="*/ 228 h 348"/>
                  <a:gd name="T46" fmla="*/ 268 w 287"/>
                  <a:gd name="T47" fmla="*/ 238 h 348"/>
                  <a:gd name="T48" fmla="*/ 268 w 287"/>
                  <a:gd name="T49" fmla="*/ 303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7" h="348">
                    <a:moveTo>
                      <a:pt x="268" y="303"/>
                    </a:moveTo>
                    <a:cubicBezTo>
                      <a:pt x="268" y="303"/>
                      <a:pt x="272" y="331"/>
                      <a:pt x="245" y="331"/>
                    </a:cubicBezTo>
                    <a:cubicBezTo>
                      <a:pt x="217" y="331"/>
                      <a:pt x="90" y="331"/>
                      <a:pt x="90" y="331"/>
                    </a:cubicBezTo>
                    <a:cubicBezTo>
                      <a:pt x="90" y="281"/>
                      <a:pt x="90" y="281"/>
                      <a:pt x="90" y="281"/>
                    </a:cubicBezTo>
                    <a:cubicBezTo>
                      <a:pt x="90" y="281"/>
                      <a:pt x="91" y="263"/>
                      <a:pt x="76" y="263"/>
                    </a:cubicBezTo>
                    <a:cubicBezTo>
                      <a:pt x="60" y="263"/>
                      <a:pt x="17" y="263"/>
                      <a:pt x="17" y="263"/>
                    </a:cubicBezTo>
                    <a:cubicBezTo>
                      <a:pt x="17" y="59"/>
                      <a:pt x="17" y="59"/>
                      <a:pt x="17" y="59"/>
                    </a:cubicBezTo>
                    <a:cubicBezTo>
                      <a:pt x="17" y="59"/>
                      <a:pt x="13" y="27"/>
                      <a:pt x="40" y="27"/>
                    </a:cubicBezTo>
                    <a:cubicBezTo>
                      <a:pt x="251" y="27"/>
                      <a:pt x="251" y="27"/>
                      <a:pt x="251" y="27"/>
                    </a:cubicBezTo>
                    <a:cubicBezTo>
                      <a:pt x="251" y="27"/>
                      <a:pt x="268" y="30"/>
                      <a:pt x="268" y="52"/>
                    </a:cubicBezTo>
                    <a:cubicBezTo>
                      <a:pt x="268" y="57"/>
                      <a:pt x="268" y="77"/>
                      <a:pt x="268" y="104"/>
                    </a:cubicBezTo>
                    <a:cubicBezTo>
                      <a:pt x="268" y="104"/>
                      <a:pt x="268" y="104"/>
                      <a:pt x="268" y="104"/>
                    </a:cubicBezTo>
                    <a:cubicBezTo>
                      <a:pt x="285" y="83"/>
                      <a:pt x="285" y="83"/>
                      <a:pt x="285" y="83"/>
                    </a:cubicBezTo>
                    <a:cubicBezTo>
                      <a:pt x="285" y="60"/>
                      <a:pt x="285" y="45"/>
                      <a:pt x="285" y="45"/>
                    </a:cubicBezTo>
                    <a:cubicBezTo>
                      <a:pt x="285" y="45"/>
                      <a:pt x="287" y="8"/>
                      <a:pt x="252" y="8"/>
                    </a:cubicBezTo>
                    <a:cubicBezTo>
                      <a:pt x="70" y="8"/>
                      <a:pt x="70" y="8"/>
                      <a:pt x="70" y="8"/>
                    </a:cubicBezTo>
                    <a:cubicBezTo>
                      <a:pt x="40" y="8"/>
                      <a:pt x="40" y="8"/>
                      <a:pt x="40" y="8"/>
                    </a:cubicBezTo>
                    <a:cubicBezTo>
                      <a:pt x="40" y="8"/>
                      <a:pt x="0" y="0"/>
                      <a:pt x="0" y="44"/>
                    </a:cubicBezTo>
                    <a:cubicBezTo>
                      <a:pt x="0" y="87"/>
                      <a:pt x="0" y="294"/>
                      <a:pt x="0" y="294"/>
                    </a:cubicBezTo>
                    <a:cubicBezTo>
                      <a:pt x="82" y="346"/>
                      <a:pt x="82" y="346"/>
                      <a:pt x="82" y="346"/>
                    </a:cubicBezTo>
                    <a:cubicBezTo>
                      <a:pt x="252" y="346"/>
                      <a:pt x="252" y="346"/>
                      <a:pt x="252" y="346"/>
                    </a:cubicBezTo>
                    <a:cubicBezTo>
                      <a:pt x="252" y="346"/>
                      <a:pt x="285" y="348"/>
                      <a:pt x="285" y="321"/>
                    </a:cubicBezTo>
                    <a:cubicBezTo>
                      <a:pt x="285" y="312"/>
                      <a:pt x="285" y="274"/>
                      <a:pt x="285" y="228"/>
                    </a:cubicBezTo>
                    <a:cubicBezTo>
                      <a:pt x="268" y="238"/>
                      <a:pt x="268" y="238"/>
                      <a:pt x="268" y="238"/>
                    </a:cubicBezTo>
                    <a:cubicBezTo>
                      <a:pt x="268" y="275"/>
                      <a:pt x="268" y="303"/>
                      <a:pt x="268" y="30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grpSp>
        <p:grpSp>
          <p:nvGrpSpPr>
            <p:cNvPr id="9" name="组合 28"/>
            <p:cNvGrpSpPr/>
            <p:nvPr/>
          </p:nvGrpSpPr>
          <p:grpSpPr>
            <a:xfrm>
              <a:off x="3677728" y="2134476"/>
              <a:ext cx="546619" cy="442036"/>
              <a:chOff x="4903635" y="2845967"/>
              <a:chExt cx="728825" cy="589381"/>
            </a:xfrm>
          </p:grpSpPr>
          <p:sp>
            <p:nvSpPr>
              <p:cNvPr id="78" name="椭圆 77"/>
              <p:cNvSpPr/>
              <p:nvPr/>
            </p:nvSpPr>
            <p:spPr>
              <a:xfrm>
                <a:off x="5009343" y="28726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79" name="文本框 30"/>
              <p:cNvSpPr txBox="1"/>
              <p:nvPr/>
            </p:nvSpPr>
            <p:spPr>
              <a:xfrm>
                <a:off x="4903635" y="2845967"/>
                <a:ext cx="728825" cy="553997"/>
              </a:xfrm>
              <a:prstGeom prst="rect">
                <a:avLst/>
              </a:prstGeom>
              <a:noFill/>
            </p:spPr>
            <p:txBody>
              <a:bodyPr wrap="square" rtlCol="0">
                <a:spAutoFit/>
              </a:bodyPr>
              <a:lstStyle/>
              <a:p>
                <a:pPr algn="ctr"/>
                <a:r>
                  <a:rPr lang="en-US" altLang="zh-CN" sz="2100" dirty="0" smtClean="0">
                    <a:solidFill>
                      <a:srgbClr val="00B0F0"/>
                    </a:solidFill>
                    <a:latin typeface="Impact" panose="020B0806030902050204" pitchFamily="34" charset="0"/>
                  </a:rPr>
                  <a:t>03</a:t>
                </a:r>
                <a:endParaRPr lang="zh-CN" altLang="en-US" sz="2100" dirty="0">
                  <a:solidFill>
                    <a:srgbClr val="00B0F0"/>
                  </a:solidFill>
                  <a:latin typeface="Impact" panose="020B0806030902050204" pitchFamily="34" charset="0"/>
                </a:endParaRPr>
              </a:p>
            </p:txBody>
          </p:sp>
        </p:grpSp>
      </p:grpSp>
      <p:grpSp>
        <p:nvGrpSpPr>
          <p:cNvPr id="58" name="组合 57"/>
          <p:cNvGrpSpPr/>
          <p:nvPr/>
        </p:nvGrpSpPr>
        <p:grpSpPr>
          <a:xfrm>
            <a:off x="1245512" y="1399468"/>
            <a:ext cx="1094509" cy="1094509"/>
            <a:chOff x="4179570" y="1588770"/>
            <a:chExt cx="2735580" cy="2735580"/>
          </a:xfrm>
        </p:grpSpPr>
        <p:sp>
          <p:nvSpPr>
            <p:cNvPr id="59" name="椭圆 58"/>
            <p:cNvSpPr/>
            <p:nvPr/>
          </p:nvSpPr>
          <p:spPr>
            <a:xfrm>
              <a:off x="4179570" y="1588770"/>
              <a:ext cx="2735580" cy="2735580"/>
            </a:xfrm>
            <a:prstGeom prst="ellipse">
              <a:avLst/>
            </a:prstGeom>
            <a:gradFill flip="none" rotWithShape="1">
              <a:gsLst>
                <a:gs pos="0">
                  <a:schemeClr val="bg1">
                    <a:lumMod val="85000"/>
                  </a:schemeClr>
                </a:gs>
                <a:gs pos="100000">
                  <a:schemeClr val="bg1">
                    <a:lumMod val="95000"/>
                  </a:schemeClr>
                </a:gs>
              </a:gsLst>
              <a:lin ang="2700000" scaled="1"/>
              <a:tileRect/>
            </a:gradFill>
            <a:ln w="254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60" name="椭圆 59"/>
            <p:cNvSpPr/>
            <p:nvPr/>
          </p:nvSpPr>
          <p:spPr>
            <a:xfrm>
              <a:off x="4574903" y="1984103"/>
              <a:ext cx="1944914" cy="1944914"/>
            </a:xfrm>
            <a:prstGeom prst="ellipse">
              <a:avLst/>
            </a:prstGeom>
            <a:solidFill>
              <a:srgbClr val="E2E2E2"/>
            </a:solidFill>
            <a:ln w="19050">
              <a:gradFill flip="none" rotWithShape="1">
                <a:gsLst>
                  <a:gs pos="0">
                    <a:schemeClr val="bg1"/>
                  </a:gs>
                  <a:gs pos="100000">
                    <a:schemeClr val="bg1">
                      <a:lumMod val="75000"/>
                    </a:schemeClr>
                  </a:gs>
                </a:gsLst>
                <a:lin ang="2700000" scaled="1"/>
                <a:tileRect/>
              </a:grad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
        <p:nvSpPr>
          <p:cNvPr id="61" name="文本框 125"/>
          <p:cNvSpPr txBox="1"/>
          <p:nvPr/>
        </p:nvSpPr>
        <p:spPr>
          <a:xfrm>
            <a:off x="1473592" y="1677713"/>
            <a:ext cx="636443" cy="553998"/>
          </a:xfrm>
          <a:prstGeom prst="rect">
            <a:avLst/>
          </a:prstGeom>
          <a:noFill/>
        </p:spPr>
        <p:txBody>
          <a:bodyPr wrap="square" rtlCol="0">
            <a:spAutoFit/>
          </a:bodyPr>
          <a:lstStyle/>
          <a:p>
            <a:pPr algn="ctr"/>
            <a:r>
              <a:rPr lang="en-US" altLang="zh-CN" sz="3000" dirty="0">
                <a:solidFill>
                  <a:srgbClr val="0070C0"/>
                </a:solidFill>
                <a:latin typeface="Impact" panose="020B0806030902050204" pitchFamily="34" charset="0"/>
              </a:rPr>
              <a:t>01</a:t>
            </a:r>
            <a:endParaRPr lang="zh-CN" altLang="en-US" sz="3000" dirty="0">
              <a:solidFill>
                <a:srgbClr val="0070C0"/>
              </a:solidFill>
              <a:latin typeface="Impact" panose="020B0806030902050204" pitchFamily="34" charset="0"/>
            </a:endParaRPr>
          </a:p>
        </p:txBody>
      </p:sp>
      <p:grpSp>
        <p:nvGrpSpPr>
          <p:cNvPr id="62" name="组合 61"/>
          <p:cNvGrpSpPr/>
          <p:nvPr/>
        </p:nvGrpSpPr>
        <p:grpSpPr>
          <a:xfrm>
            <a:off x="1041178" y="3981090"/>
            <a:ext cx="1710648" cy="935429"/>
            <a:chOff x="3776606" y="2004242"/>
            <a:chExt cx="2280864" cy="1247238"/>
          </a:xfrm>
        </p:grpSpPr>
        <p:sp>
          <p:nvSpPr>
            <p:cNvPr id="63" name="文本框 130"/>
            <p:cNvSpPr txBox="1"/>
            <p:nvPr/>
          </p:nvSpPr>
          <p:spPr>
            <a:xfrm>
              <a:off x="3776606" y="2004242"/>
              <a:ext cx="2280864" cy="492442"/>
            </a:xfrm>
            <a:prstGeom prst="rect">
              <a:avLst/>
            </a:prstGeom>
            <a:noFill/>
          </p:spPr>
          <p:txBody>
            <a:bodyPr wrap="square" rtlCol="0">
              <a:spAutoFit/>
            </a:bodyPr>
            <a:lstStyle/>
            <a:p>
              <a:r>
                <a:rPr lang="zh-CN" altLang="en-US" sz="1800" dirty="0" smtClean="0">
                  <a:solidFill>
                    <a:srgbClr val="00B0F0"/>
                  </a:solidFill>
                </a:rPr>
                <a:t>广告排名（</a:t>
              </a:r>
              <a:r>
                <a:rPr lang="en-US" altLang="zh-CN" sz="1800" dirty="0" smtClean="0">
                  <a:solidFill>
                    <a:srgbClr val="00B0F0"/>
                  </a:solidFill>
                </a:rPr>
                <a:t>PPC</a:t>
              </a:r>
              <a:r>
                <a:rPr lang="zh-CN" altLang="en-US" sz="1800" dirty="0" smtClean="0">
                  <a:solidFill>
                    <a:srgbClr val="00B0F0"/>
                  </a:solidFill>
                </a:rPr>
                <a:t>）</a:t>
              </a:r>
              <a:endParaRPr lang="zh-CN" altLang="en-US" sz="1800" dirty="0">
                <a:solidFill>
                  <a:srgbClr val="00B0F0"/>
                </a:solidFill>
              </a:endParaRPr>
            </a:p>
          </p:txBody>
        </p:sp>
        <p:sp>
          <p:nvSpPr>
            <p:cNvPr id="68" name="文本框 131"/>
            <p:cNvSpPr txBox="1"/>
            <p:nvPr/>
          </p:nvSpPr>
          <p:spPr>
            <a:xfrm>
              <a:off x="3782527" y="2389706"/>
              <a:ext cx="2011012" cy="861774"/>
            </a:xfrm>
            <a:prstGeom prst="rect">
              <a:avLst/>
            </a:prstGeom>
            <a:noFill/>
          </p:spPr>
          <p:txBody>
            <a:bodyPr wrap="square" rtlCol="0">
              <a:spAutoFit/>
            </a:bodyPr>
            <a:lstStyle/>
            <a:p>
              <a:pPr algn="just"/>
              <a:r>
                <a:rPr lang="zh-CN" altLang="en-US" sz="900" dirty="0" smtClean="0">
                  <a:solidFill>
                    <a:schemeClr val="tx1">
                      <a:lumMod val="75000"/>
                      <a:lumOff val="25000"/>
                    </a:schemeClr>
                  </a:solidFill>
                </a:rPr>
                <a:t>付</a:t>
              </a:r>
              <a:r>
                <a:rPr lang="zh-CN" altLang="en-US" sz="900" dirty="0" smtClean="0">
                  <a:solidFill>
                    <a:schemeClr val="tx1">
                      <a:lumMod val="75000"/>
                      <a:lumOff val="25000"/>
                    </a:schemeClr>
                  </a:solidFill>
                </a:rPr>
                <a:t>费搜索，商家通过向</a:t>
              </a:r>
              <a:r>
                <a:rPr lang="en-US" altLang="zh-CN" sz="900" dirty="0" err="1" smtClean="0">
                  <a:solidFill>
                    <a:schemeClr val="tx1">
                      <a:lumMod val="75000"/>
                      <a:lumOff val="25000"/>
                    </a:schemeClr>
                  </a:solidFill>
                </a:rPr>
                <a:t>google</a:t>
              </a:r>
              <a:r>
                <a:rPr lang="zh-CN" altLang="en-US" sz="900" dirty="0" smtClean="0">
                  <a:solidFill>
                    <a:schemeClr val="tx1">
                      <a:lumMod val="75000"/>
                      <a:lumOff val="25000"/>
                    </a:schemeClr>
                  </a:solidFill>
                </a:rPr>
                <a:t>购买广告位置，显示上四下三。（</a:t>
              </a:r>
              <a:r>
                <a:rPr lang="en-US" altLang="zh-CN" sz="900" dirty="0" smtClean="0">
                  <a:solidFill>
                    <a:schemeClr val="tx1">
                      <a:lumMod val="75000"/>
                      <a:lumOff val="25000"/>
                    </a:schemeClr>
                  </a:solidFill>
                </a:rPr>
                <a:t>SHOPPING</a:t>
              </a:r>
              <a:r>
                <a:rPr lang="zh-CN" altLang="en-US" sz="900" dirty="0" smtClean="0">
                  <a:solidFill>
                    <a:schemeClr val="tx1">
                      <a:lumMod val="75000"/>
                      <a:lumOff val="25000"/>
                    </a:schemeClr>
                  </a:solidFill>
                </a:rPr>
                <a:t>广告）</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70" name="Group 4"/>
          <p:cNvGrpSpPr>
            <a:grpSpLocks noChangeAspect="1"/>
          </p:cNvGrpSpPr>
          <p:nvPr/>
        </p:nvGrpSpPr>
        <p:grpSpPr bwMode="auto">
          <a:xfrm>
            <a:off x="1634092" y="3468557"/>
            <a:ext cx="315440" cy="369659"/>
            <a:chOff x="1776" y="1776"/>
            <a:chExt cx="64" cy="75"/>
          </a:xfrm>
          <a:solidFill>
            <a:srgbClr val="0070C0"/>
          </a:solidFill>
          <a:effectLst/>
        </p:grpSpPr>
        <p:sp>
          <p:nvSpPr>
            <p:cNvPr id="71" name="Freeform 5"/>
            <p:cNvSpPr>
              <a:spLocks/>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72" name="Freeform 6"/>
            <p:cNvSpPr>
              <a:spLocks/>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74" name="Freeform 7"/>
            <p:cNvSpPr>
              <a:spLocks/>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75" name="Freeform 8"/>
            <p:cNvSpPr>
              <a:spLocks/>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76" name="组合 75"/>
          <p:cNvGrpSpPr/>
          <p:nvPr/>
        </p:nvGrpSpPr>
        <p:grpSpPr>
          <a:xfrm>
            <a:off x="1762635" y="2555695"/>
            <a:ext cx="58353" cy="811397"/>
            <a:chOff x="2563325" y="3120190"/>
            <a:chExt cx="77804" cy="1081862"/>
          </a:xfrm>
        </p:grpSpPr>
        <p:sp>
          <p:nvSpPr>
            <p:cNvPr id="77" name="椭圆 76"/>
            <p:cNvSpPr/>
            <p:nvPr/>
          </p:nvSpPr>
          <p:spPr>
            <a:xfrm>
              <a:off x="2563325" y="3120190"/>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94" name="直接连接符 93"/>
            <p:cNvCxnSpPr>
              <a:stCxn id="77" idx="4"/>
            </p:cNvCxnSpPr>
            <p:nvPr/>
          </p:nvCxnSpPr>
          <p:spPr>
            <a:xfrm>
              <a:off x="2602227" y="3197994"/>
              <a:ext cx="1" cy="985736"/>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95" name="椭圆 94"/>
            <p:cNvSpPr/>
            <p:nvPr/>
          </p:nvSpPr>
          <p:spPr>
            <a:xfrm>
              <a:off x="2563325" y="4124248"/>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97" name="组合 96"/>
          <p:cNvGrpSpPr/>
          <p:nvPr/>
        </p:nvGrpSpPr>
        <p:grpSpPr>
          <a:xfrm>
            <a:off x="3798931" y="1252820"/>
            <a:ext cx="1094509" cy="1094509"/>
            <a:chOff x="4179570" y="1588770"/>
            <a:chExt cx="2735580" cy="2735580"/>
          </a:xfrm>
        </p:grpSpPr>
        <p:sp>
          <p:nvSpPr>
            <p:cNvPr id="98" name="椭圆 97"/>
            <p:cNvSpPr/>
            <p:nvPr/>
          </p:nvSpPr>
          <p:spPr>
            <a:xfrm>
              <a:off x="4179570" y="1588770"/>
              <a:ext cx="2735580" cy="2735580"/>
            </a:xfrm>
            <a:prstGeom prst="ellipse">
              <a:avLst/>
            </a:prstGeom>
            <a:gradFill flip="none" rotWithShape="1">
              <a:gsLst>
                <a:gs pos="0">
                  <a:schemeClr val="bg1">
                    <a:lumMod val="85000"/>
                  </a:schemeClr>
                </a:gs>
                <a:gs pos="100000">
                  <a:schemeClr val="bg1">
                    <a:lumMod val="95000"/>
                  </a:schemeClr>
                </a:gs>
              </a:gsLst>
              <a:lin ang="2700000" scaled="1"/>
              <a:tileRect/>
            </a:gradFill>
            <a:ln w="254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99" name="椭圆 98"/>
            <p:cNvSpPr/>
            <p:nvPr/>
          </p:nvSpPr>
          <p:spPr>
            <a:xfrm>
              <a:off x="4574903" y="1984103"/>
              <a:ext cx="1944914" cy="1944914"/>
            </a:xfrm>
            <a:prstGeom prst="ellipse">
              <a:avLst/>
            </a:prstGeom>
            <a:solidFill>
              <a:srgbClr val="E2E2E2"/>
            </a:solidFill>
            <a:ln w="19050">
              <a:gradFill flip="none" rotWithShape="1">
                <a:gsLst>
                  <a:gs pos="0">
                    <a:schemeClr val="bg1"/>
                  </a:gs>
                  <a:gs pos="100000">
                    <a:schemeClr val="bg1">
                      <a:lumMod val="75000"/>
                    </a:schemeClr>
                  </a:gs>
                </a:gsLst>
                <a:lin ang="2700000" scaled="1"/>
                <a:tileRect/>
              </a:grad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
        <p:nvSpPr>
          <p:cNvPr id="100" name="文本框 125"/>
          <p:cNvSpPr txBox="1"/>
          <p:nvPr/>
        </p:nvSpPr>
        <p:spPr>
          <a:xfrm>
            <a:off x="4027011" y="1531065"/>
            <a:ext cx="636443" cy="553998"/>
          </a:xfrm>
          <a:prstGeom prst="rect">
            <a:avLst/>
          </a:prstGeom>
          <a:noFill/>
        </p:spPr>
        <p:txBody>
          <a:bodyPr wrap="square" rtlCol="0">
            <a:spAutoFit/>
          </a:bodyPr>
          <a:lstStyle/>
          <a:p>
            <a:pPr algn="ctr"/>
            <a:r>
              <a:rPr lang="en-US" altLang="zh-CN" sz="3000" dirty="0" smtClean="0">
                <a:solidFill>
                  <a:srgbClr val="0070C0"/>
                </a:solidFill>
                <a:latin typeface="Impact" panose="020B0806030902050204" pitchFamily="34" charset="0"/>
              </a:rPr>
              <a:t>02</a:t>
            </a:r>
            <a:endParaRPr lang="zh-CN" altLang="en-US" sz="3000" dirty="0">
              <a:solidFill>
                <a:srgbClr val="0070C0"/>
              </a:solidFill>
              <a:latin typeface="Impact" panose="020B0806030902050204" pitchFamily="34" charset="0"/>
            </a:endParaRPr>
          </a:p>
        </p:txBody>
      </p:sp>
      <p:grpSp>
        <p:nvGrpSpPr>
          <p:cNvPr id="101" name="组合 100"/>
          <p:cNvGrpSpPr/>
          <p:nvPr/>
        </p:nvGrpSpPr>
        <p:grpSpPr>
          <a:xfrm>
            <a:off x="3594597" y="3834443"/>
            <a:ext cx="1627000" cy="519929"/>
            <a:chOff x="3776606" y="2004242"/>
            <a:chExt cx="2169333" cy="693238"/>
          </a:xfrm>
        </p:grpSpPr>
        <p:sp>
          <p:nvSpPr>
            <p:cNvPr id="102" name="文本框 130"/>
            <p:cNvSpPr txBox="1"/>
            <p:nvPr/>
          </p:nvSpPr>
          <p:spPr>
            <a:xfrm>
              <a:off x="3776606" y="2004242"/>
              <a:ext cx="2169333" cy="492442"/>
            </a:xfrm>
            <a:prstGeom prst="rect">
              <a:avLst/>
            </a:prstGeom>
            <a:noFill/>
          </p:spPr>
          <p:txBody>
            <a:bodyPr wrap="square" rtlCol="0">
              <a:spAutoFit/>
            </a:bodyPr>
            <a:lstStyle/>
            <a:p>
              <a:r>
                <a:rPr lang="zh-CN" altLang="en-US" sz="1800" dirty="0" smtClean="0">
                  <a:solidFill>
                    <a:srgbClr val="00B0F0"/>
                  </a:solidFill>
                </a:rPr>
                <a:t>自然搜索排名</a:t>
              </a:r>
              <a:endParaRPr lang="zh-CN" altLang="en-US" sz="1800" dirty="0">
                <a:solidFill>
                  <a:srgbClr val="00B0F0"/>
                </a:solidFill>
              </a:endParaRPr>
            </a:p>
          </p:txBody>
        </p:sp>
        <p:sp>
          <p:nvSpPr>
            <p:cNvPr id="103" name="文本框 131"/>
            <p:cNvSpPr txBox="1"/>
            <p:nvPr/>
          </p:nvSpPr>
          <p:spPr>
            <a:xfrm>
              <a:off x="3782527" y="2389704"/>
              <a:ext cx="2011012" cy="307776"/>
            </a:xfrm>
            <a:prstGeom prst="rect">
              <a:avLst/>
            </a:prstGeom>
            <a:noFill/>
          </p:spPr>
          <p:txBody>
            <a:bodyPr wrap="square" rtlCol="0">
              <a:spAutoFit/>
            </a:bodyPr>
            <a:lstStyle/>
            <a:p>
              <a:pPr algn="just"/>
              <a:r>
                <a:rPr lang="zh-CN" altLang="en-US" sz="900" dirty="0" smtClean="0">
                  <a:solidFill>
                    <a:schemeClr val="tx1">
                      <a:lumMod val="75000"/>
                      <a:lumOff val="25000"/>
                    </a:schemeClr>
                  </a:solidFill>
                  <a:latin typeface="微软雅黑" panose="020B0503020204020204" pitchFamily="34" charset="-122"/>
                  <a:ea typeface="微软雅黑" panose="020B0503020204020204" pitchFamily="34" charset="-122"/>
                </a:rPr>
                <a:t>利用算法计算出来的排名</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04" name="Group 4"/>
          <p:cNvGrpSpPr>
            <a:grpSpLocks noChangeAspect="1"/>
          </p:cNvGrpSpPr>
          <p:nvPr/>
        </p:nvGrpSpPr>
        <p:grpSpPr bwMode="auto">
          <a:xfrm>
            <a:off x="4187511" y="3321909"/>
            <a:ext cx="315440" cy="369659"/>
            <a:chOff x="1776" y="1776"/>
            <a:chExt cx="64" cy="75"/>
          </a:xfrm>
          <a:solidFill>
            <a:srgbClr val="0070C0"/>
          </a:solidFill>
          <a:effectLst/>
        </p:grpSpPr>
        <p:sp>
          <p:nvSpPr>
            <p:cNvPr id="105" name="Freeform 5"/>
            <p:cNvSpPr>
              <a:spLocks/>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06" name="Freeform 6"/>
            <p:cNvSpPr>
              <a:spLocks/>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07" name="Freeform 7"/>
            <p:cNvSpPr>
              <a:spLocks/>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08" name="Freeform 8"/>
            <p:cNvSpPr>
              <a:spLocks/>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109" name="组合 108"/>
          <p:cNvGrpSpPr/>
          <p:nvPr/>
        </p:nvGrpSpPr>
        <p:grpSpPr>
          <a:xfrm>
            <a:off x="4316054" y="2409047"/>
            <a:ext cx="58353" cy="811397"/>
            <a:chOff x="2563325" y="3120190"/>
            <a:chExt cx="77804" cy="1081862"/>
          </a:xfrm>
        </p:grpSpPr>
        <p:sp>
          <p:nvSpPr>
            <p:cNvPr id="110" name="椭圆 109"/>
            <p:cNvSpPr/>
            <p:nvPr/>
          </p:nvSpPr>
          <p:spPr>
            <a:xfrm>
              <a:off x="2563325" y="3120190"/>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111" name="直接连接符 110"/>
            <p:cNvCxnSpPr>
              <a:stCxn id="110" idx="4"/>
            </p:cNvCxnSpPr>
            <p:nvPr/>
          </p:nvCxnSpPr>
          <p:spPr>
            <a:xfrm>
              <a:off x="2602227" y="3197994"/>
              <a:ext cx="1" cy="985736"/>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12" name="椭圆 111"/>
            <p:cNvSpPr/>
            <p:nvPr/>
          </p:nvSpPr>
          <p:spPr>
            <a:xfrm>
              <a:off x="2563325" y="4124248"/>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grpSp>
        <p:nvGrpSpPr>
          <p:cNvPr id="113" name="组合 112"/>
          <p:cNvGrpSpPr/>
          <p:nvPr/>
        </p:nvGrpSpPr>
        <p:grpSpPr>
          <a:xfrm>
            <a:off x="6401233" y="1172306"/>
            <a:ext cx="1094509" cy="1094509"/>
            <a:chOff x="4179570" y="1588770"/>
            <a:chExt cx="2735580" cy="2735580"/>
          </a:xfrm>
        </p:grpSpPr>
        <p:sp>
          <p:nvSpPr>
            <p:cNvPr id="114" name="椭圆 113"/>
            <p:cNvSpPr/>
            <p:nvPr/>
          </p:nvSpPr>
          <p:spPr>
            <a:xfrm>
              <a:off x="4179570" y="1588770"/>
              <a:ext cx="2735580" cy="2735580"/>
            </a:xfrm>
            <a:prstGeom prst="ellipse">
              <a:avLst/>
            </a:prstGeom>
            <a:gradFill flip="none" rotWithShape="1">
              <a:gsLst>
                <a:gs pos="0">
                  <a:schemeClr val="bg1">
                    <a:lumMod val="85000"/>
                  </a:schemeClr>
                </a:gs>
                <a:gs pos="100000">
                  <a:schemeClr val="bg1">
                    <a:lumMod val="95000"/>
                  </a:schemeClr>
                </a:gs>
              </a:gsLst>
              <a:lin ang="2700000" scaled="1"/>
              <a:tileRect/>
            </a:gradFill>
            <a:ln w="254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115" name="椭圆 114"/>
            <p:cNvSpPr/>
            <p:nvPr/>
          </p:nvSpPr>
          <p:spPr>
            <a:xfrm>
              <a:off x="4574903" y="1984103"/>
              <a:ext cx="1944914" cy="1944914"/>
            </a:xfrm>
            <a:prstGeom prst="ellipse">
              <a:avLst/>
            </a:prstGeom>
            <a:solidFill>
              <a:srgbClr val="E2E2E2"/>
            </a:solidFill>
            <a:ln w="19050">
              <a:gradFill flip="none" rotWithShape="1">
                <a:gsLst>
                  <a:gs pos="0">
                    <a:schemeClr val="bg1"/>
                  </a:gs>
                  <a:gs pos="100000">
                    <a:schemeClr val="bg1">
                      <a:lumMod val="75000"/>
                    </a:schemeClr>
                  </a:gs>
                </a:gsLst>
                <a:lin ang="2700000" scaled="1"/>
                <a:tileRect/>
              </a:grad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
        <p:nvSpPr>
          <p:cNvPr id="116" name="文本框 125"/>
          <p:cNvSpPr txBox="1"/>
          <p:nvPr/>
        </p:nvSpPr>
        <p:spPr>
          <a:xfrm>
            <a:off x="6629313" y="1450551"/>
            <a:ext cx="636443" cy="553998"/>
          </a:xfrm>
          <a:prstGeom prst="rect">
            <a:avLst/>
          </a:prstGeom>
          <a:noFill/>
        </p:spPr>
        <p:txBody>
          <a:bodyPr wrap="square" rtlCol="0">
            <a:spAutoFit/>
          </a:bodyPr>
          <a:lstStyle/>
          <a:p>
            <a:pPr algn="ctr"/>
            <a:r>
              <a:rPr lang="en-US" altLang="zh-CN" sz="3000" dirty="0" smtClean="0">
                <a:solidFill>
                  <a:srgbClr val="0070C0"/>
                </a:solidFill>
                <a:latin typeface="Impact" panose="020B0806030902050204" pitchFamily="34" charset="0"/>
              </a:rPr>
              <a:t>03</a:t>
            </a:r>
            <a:endParaRPr lang="zh-CN" altLang="en-US" sz="3000" dirty="0">
              <a:solidFill>
                <a:srgbClr val="0070C0"/>
              </a:solidFill>
              <a:latin typeface="Impact" panose="020B0806030902050204" pitchFamily="34" charset="0"/>
            </a:endParaRPr>
          </a:p>
        </p:txBody>
      </p:sp>
      <p:grpSp>
        <p:nvGrpSpPr>
          <p:cNvPr id="117" name="组合 116"/>
          <p:cNvGrpSpPr/>
          <p:nvPr/>
        </p:nvGrpSpPr>
        <p:grpSpPr>
          <a:xfrm>
            <a:off x="6196899" y="3753929"/>
            <a:ext cx="1627000" cy="796929"/>
            <a:chOff x="3776606" y="2004242"/>
            <a:chExt cx="2169333" cy="1062571"/>
          </a:xfrm>
        </p:grpSpPr>
        <p:sp>
          <p:nvSpPr>
            <p:cNvPr id="118" name="文本框 130"/>
            <p:cNvSpPr txBox="1"/>
            <p:nvPr/>
          </p:nvSpPr>
          <p:spPr>
            <a:xfrm>
              <a:off x="3776606" y="2004242"/>
              <a:ext cx="2169333" cy="492442"/>
            </a:xfrm>
            <a:prstGeom prst="rect">
              <a:avLst/>
            </a:prstGeom>
            <a:noFill/>
          </p:spPr>
          <p:txBody>
            <a:bodyPr wrap="square" rtlCol="0">
              <a:spAutoFit/>
            </a:bodyPr>
            <a:lstStyle/>
            <a:p>
              <a:r>
                <a:rPr lang="zh-CN" altLang="en-US" sz="1800" dirty="0" smtClean="0">
                  <a:solidFill>
                    <a:srgbClr val="00B0F0"/>
                  </a:solidFill>
                </a:rPr>
                <a:t>图片排名</a:t>
              </a:r>
              <a:endParaRPr lang="zh-CN" altLang="en-US" sz="1800" dirty="0">
                <a:solidFill>
                  <a:srgbClr val="00B0F0"/>
                </a:solidFill>
              </a:endParaRPr>
            </a:p>
          </p:txBody>
        </p:sp>
        <p:sp>
          <p:nvSpPr>
            <p:cNvPr id="119" name="文本框 131"/>
            <p:cNvSpPr txBox="1"/>
            <p:nvPr/>
          </p:nvSpPr>
          <p:spPr>
            <a:xfrm>
              <a:off x="3782527" y="2389706"/>
              <a:ext cx="2011012" cy="677107"/>
            </a:xfrm>
            <a:prstGeom prst="rect">
              <a:avLst/>
            </a:prstGeom>
            <a:noFill/>
          </p:spPr>
          <p:txBody>
            <a:bodyPr wrap="square" rtlCol="0">
              <a:spAutoFit/>
            </a:bodyPr>
            <a:lstStyle/>
            <a:p>
              <a:pPr algn="just"/>
              <a:r>
                <a:rPr lang="zh-CN" altLang="en-US" sz="900" dirty="0" smtClean="0">
                  <a:solidFill>
                    <a:schemeClr val="tx1">
                      <a:lumMod val="75000"/>
                      <a:lumOff val="25000"/>
                    </a:schemeClr>
                  </a:solidFill>
                  <a:latin typeface="微软雅黑" panose="020B0503020204020204" pitchFamily="34" charset="-122"/>
                  <a:ea typeface="微软雅黑" panose="020B0503020204020204" pitchFamily="34" charset="-122"/>
                </a:rPr>
                <a:t>搜索图片，根据图片所在网站权重及图片优化通过算法计算出来的排名。</a:t>
              </a:r>
              <a:endPar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20" name="Group 4"/>
          <p:cNvGrpSpPr>
            <a:grpSpLocks noChangeAspect="1"/>
          </p:cNvGrpSpPr>
          <p:nvPr/>
        </p:nvGrpSpPr>
        <p:grpSpPr bwMode="auto">
          <a:xfrm>
            <a:off x="6789813" y="3241395"/>
            <a:ext cx="315440" cy="369659"/>
            <a:chOff x="1776" y="1776"/>
            <a:chExt cx="64" cy="75"/>
          </a:xfrm>
          <a:solidFill>
            <a:srgbClr val="0070C0"/>
          </a:solidFill>
          <a:effectLst/>
        </p:grpSpPr>
        <p:sp>
          <p:nvSpPr>
            <p:cNvPr id="121" name="Freeform 5"/>
            <p:cNvSpPr>
              <a:spLocks/>
            </p:cNvSpPr>
            <p:nvPr/>
          </p:nvSpPr>
          <p:spPr bwMode="auto">
            <a:xfrm>
              <a:off x="1795" y="1779"/>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22" name="Freeform 6"/>
            <p:cNvSpPr>
              <a:spLocks/>
            </p:cNvSpPr>
            <p:nvPr/>
          </p:nvSpPr>
          <p:spPr bwMode="auto">
            <a:xfrm>
              <a:off x="1776" y="1810"/>
              <a:ext cx="64" cy="41"/>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23" name="Freeform 7"/>
            <p:cNvSpPr>
              <a:spLocks/>
            </p:cNvSpPr>
            <p:nvPr/>
          </p:nvSpPr>
          <p:spPr bwMode="auto">
            <a:xfrm>
              <a:off x="1795" y="1776"/>
              <a:ext cx="29" cy="26"/>
            </a:xfrm>
            <a:custGeom>
              <a:avLst/>
              <a:gdLst>
                <a:gd name="T0" fmla="*/ 5 w 11"/>
                <a:gd name="T1" fmla="*/ 10 h 10"/>
                <a:gd name="T2" fmla="*/ 5 w 11"/>
                <a:gd name="T3" fmla="*/ 10 h 10"/>
                <a:gd name="T4" fmla="*/ 11 w 11"/>
                <a:gd name="T5" fmla="*/ 5 h 10"/>
                <a:gd name="T6" fmla="*/ 5 w 11"/>
                <a:gd name="T7" fmla="*/ 0 h 10"/>
                <a:gd name="T8" fmla="*/ 5 w 11"/>
                <a:gd name="T9" fmla="*/ 0 h 10"/>
                <a:gd name="T10" fmla="*/ 0 w 11"/>
                <a:gd name="T11" fmla="*/ 5 h 10"/>
                <a:gd name="T12" fmla="*/ 5 w 11"/>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5" y="10"/>
                  </a:moveTo>
                  <a:cubicBezTo>
                    <a:pt x="5" y="10"/>
                    <a:pt x="5" y="10"/>
                    <a:pt x="5" y="10"/>
                  </a:cubicBezTo>
                  <a:cubicBezTo>
                    <a:pt x="8" y="10"/>
                    <a:pt x="11" y="8"/>
                    <a:pt x="11" y="5"/>
                  </a:cubicBezTo>
                  <a:cubicBezTo>
                    <a:pt x="11" y="2"/>
                    <a:pt x="8" y="0"/>
                    <a:pt x="5" y="0"/>
                  </a:cubicBezTo>
                  <a:cubicBezTo>
                    <a:pt x="5" y="0"/>
                    <a:pt x="5" y="0"/>
                    <a:pt x="5" y="0"/>
                  </a:cubicBezTo>
                  <a:cubicBezTo>
                    <a:pt x="2" y="1"/>
                    <a:pt x="0" y="3"/>
                    <a:pt x="0" y="5"/>
                  </a:cubicBezTo>
                  <a:cubicBezTo>
                    <a:pt x="0" y="8"/>
                    <a:pt x="2" y="10"/>
                    <a:pt x="5" y="1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124" name="Freeform 8"/>
            <p:cNvSpPr>
              <a:spLocks/>
            </p:cNvSpPr>
            <p:nvPr/>
          </p:nvSpPr>
          <p:spPr bwMode="auto">
            <a:xfrm>
              <a:off x="1776" y="1807"/>
              <a:ext cx="64" cy="42"/>
            </a:xfrm>
            <a:custGeom>
              <a:avLst/>
              <a:gdLst>
                <a:gd name="T0" fmla="*/ 23 w 24"/>
                <a:gd name="T1" fmla="*/ 3 h 16"/>
                <a:gd name="T2" fmla="*/ 19 w 24"/>
                <a:gd name="T3" fmla="*/ 0 h 16"/>
                <a:gd name="T4" fmla="*/ 19 w 24"/>
                <a:gd name="T5" fmla="*/ 0 h 16"/>
                <a:gd name="T6" fmla="*/ 17 w 24"/>
                <a:gd name="T7" fmla="*/ 0 h 16"/>
                <a:gd name="T8" fmla="*/ 15 w 24"/>
                <a:gd name="T9" fmla="*/ 5 h 16"/>
                <a:gd name="T10" fmla="*/ 12 w 24"/>
                <a:gd name="T11" fmla="*/ 11 h 16"/>
                <a:gd name="T12" fmla="*/ 14 w 24"/>
                <a:gd name="T13" fmla="*/ 7 h 16"/>
                <a:gd name="T14" fmla="*/ 13 w 24"/>
                <a:gd name="T15" fmla="*/ 1 h 16"/>
                <a:gd name="T16" fmla="*/ 13 w 24"/>
                <a:gd name="T17" fmla="*/ 1 h 16"/>
                <a:gd name="T18" fmla="*/ 12 w 24"/>
                <a:gd name="T19" fmla="*/ 0 h 16"/>
                <a:gd name="T20" fmla="*/ 12 w 24"/>
                <a:gd name="T21" fmla="*/ 0 h 16"/>
                <a:gd name="T22" fmla="*/ 12 w 24"/>
                <a:gd name="T23" fmla="*/ 1 h 16"/>
                <a:gd name="T24" fmla="*/ 12 w 24"/>
                <a:gd name="T25" fmla="*/ 1 h 16"/>
                <a:gd name="T26" fmla="*/ 11 w 24"/>
                <a:gd name="T27" fmla="*/ 7 h 16"/>
                <a:gd name="T28" fmla="*/ 10 w 24"/>
                <a:gd name="T29" fmla="*/ 5 h 16"/>
                <a:gd name="T30" fmla="*/ 8 w 24"/>
                <a:gd name="T31" fmla="*/ 0 h 16"/>
                <a:gd name="T32" fmla="*/ 5 w 24"/>
                <a:gd name="T33" fmla="*/ 0 h 16"/>
                <a:gd name="T34" fmla="*/ 5 w 24"/>
                <a:gd name="T35" fmla="*/ 0 h 16"/>
                <a:gd name="T36" fmla="*/ 1 w 24"/>
                <a:gd name="T37" fmla="*/ 3 h 16"/>
                <a:gd name="T38" fmla="*/ 0 w 24"/>
                <a:gd name="T39" fmla="*/ 16 h 16"/>
                <a:gd name="T40" fmla="*/ 4 w 24"/>
                <a:gd name="T41" fmla="*/ 16 h 16"/>
                <a:gd name="T42" fmla="*/ 4 w 24"/>
                <a:gd name="T43" fmla="*/ 6 h 16"/>
                <a:gd name="T44" fmla="*/ 5 w 24"/>
                <a:gd name="T45" fmla="*/ 6 h 16"/>
                <a:gd name="T46" fmla="*/ 5 w 24"/>
                <a:gd name="T47" fmla="*/ 16 h 16"/>
                <a:gd name="T48" fmla="*/ 12 w 24"/>
                <a:gd name="T49" fmla="*/ 16 h 16"/>
                <a:gd name="T50" fmla="*/ 19 w 24"/>
                <a:gd name="T51" fmla="*/ 16 h 16"/>
                <a:gd name="T52" fmla="*/ 19 w 24"/>
                <a:gd name="T53" fmla="*/ 6 h 16"/>
                <a:gd name="T54" fmla="*/ 19 w 24"/>
                <a:gd name="T55" fmla="*/ 6 h 16"/>
                <a:gd name="T56" fmla="*/ 20 w 24"/>
                <a:gd name="T57" fmla="*/ 6 h 16"/>
                <a:gd name="T58" fmla="*/ 20 w 24"/>
                <a:gd name="T59" fmla="*/ 16 h 16"/>
                <a:gd name="T60" fmla="*/ 23 w 24"/>
                <a:gd name="T61" fmla="*/ 16 h 16"/>
                <a:gd name="T62" fmla="*/ 23 w 24"/>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 h="16">
                  <a:moveTo>
                    <a:pt x="23" y="3"/>
                  </a:moveTo>
                  <a:cubicBezTo>
                    <a:pt x="22" y="1"/>
                    <a:pt x="20" y="0"/>
                    <a:pt x="19" y="0"/>
                  </a:cubicBezTo>
                  <a:cubicBezTo>
                    <a:pt x="19" y="0"/>
                    <a:pt x="19" y="0"/>
                    <a:pt x="19" y="0"/>
                  </a:cubicBezTo>
                  <a:cubicBezTo>
                    <a:pt x="17" y="0"/>
                    <a:pt x="17" y="0"/>
                    <a:pt x="17" y="0"/>
                  </a:cubicBezTo>
                  <a:cubicBezTo>
                    <a:pt x="15" y="5"/>
                    <a:pt x="15" y="5"/>
                    <a:pt x="15" y="5"/>
                  </a:cubicBezTo>
                  <a:cubicBezTo>
                    <a:pt x="12" y="11"/>
                    <a:pt x="12" y="11"/>
                    <a:pt x="12" y="11"/>
                  </a:cubicBezTo>
                  <a:cubicBezTo>
                    <a:pt x="14" y="7"/>
                    <a:pt x="14" y="7"/>
                    <a:pt x="14" y="7"/>
                  </a:cubicBezTo>
                  <a:cubicBezTo>
                    <a:pt x="13" y="1"/>
                    <a:pt x="13" y="1"/>
                    <a:pt x="13" y="1"/>
                  </a:cubicBezTo>
                  <a:cubicBezTo>
                    <a:pt x="13" y="1"/>
                    <a:pt x="13" y="1"/>
                    <a:pt x="13" y="1"/>
                  </a:cubicBezTo>
                  <a:cubicBezTo>
                    <a:pt x="13" y="0"/>
                    <a:pt x="13" y="0"/>
                    <a:pt x="12" y="0"/>
                  </a:cubicBezTo>
                  <a:cubicBezTo>
                    <a:pt x="12" y="0"/>
                    <a:pt x="12" y="0"/>
                    <a:pt x="12" y="0"/>
                  </a:cubicBezTo>
                  <a:cubicBezTo>
                    <a:pt x="12" y="0"/>
                    <a:pt x="12" y="0"/>
                    <a:pt x="12" y="1"/>
                  </a:cubicBezTo>
                  <a:cubicBezTo>
                    <a:pt x="12" y="1"/>
                    <a:pt x="12" y="1"/>
                    <a:pt x="12" y="1"/>
                  </a:cubicBezTo>
                  <a:cubicBezTo>
                    <a:pt x="11" y="7"/>
                    <a:pt x="11" y="7"/>
                    <a:pt x="11" y="7"/>
                  </a:cubicBezTo>
                  <a:cubicBezTo>
                    <a:pt x="10" y="5"/>
                    <a:pt x="10" y="5"/>
                    <a:pt x="10" y="5"/>
                  </a:cubicBezTo>
                  <a:cubicBezTo>
                    <a:pt x="8" y="0"/>
                    <a:pt x="8" y="0"/>
                    <a:pt x="8" y="0"/>
                  </a:cubicBezTo>
                  <a:cubicBezTo>
                    <a:pt x="5" y="0"/>
                    <a:pt x="5" y="0"/>
                    <a:pt x="5" y="0"/>
                  </a:cubicBezTo>
                  <a:cubicBezTo>
                    <a:pt x="5" y="0"/>
                    <a:pt x="5" y="0"/>
                    <a:pt x="5" y="0"/>
                  </a:cubicBezTo>
                  <a:cubicBezTo>
                    <a:pt x="3" y="0"/>
                    <a:pt x="2" y="1"/>
                    <a:pt x="1" y="3"/>
                  </a:cubicBezTo>
                  <a:cubicBezTo>
                    <a:pt x="0" y="5"/>
                    <a:pt x="0" y="11"/>
                    <a:pt x="0" y="16"/>
                  </a:cubicBezTo>
                  <a:cubicBezTo>
                    <a:pt x="4" y="16"/>
                    <a:pt x="4" y="16"/>
                    <a:pt x="4" y="16"/>
                  </a:cubicBezTo>
                  <a:cubicBezTo>
                    <a:pt x="4" y="6"/>
                    <a:pt x="4" y="6"/>
                    <a:pt x="4" y="6"/>
                  </a:cubicBezTo>
                  <a:cubicBezTo>
                    <a:pt x="4" y="6"/>
                    <a:pt x="4" y="6"/>
                    <a:pt x="5" y="6"/>
                  </a:cubicBezTo>
                  <a:cubicBezTo>
                    <a:pt x="5" y="16"/>
                    <a:pt x="5" y="16"/>
                    <a:pt x="5" y="16"/>
                  </a:cubicBezTo>
                  <a:cubicBezTo>
                    <a:pt x="12" y="16"/>
                    <a:pt x="12" y="16"/>
                    <a:pt x="12" y="16"/>
                  </a:cubicBezTo>
                  <a:cubicBezTo>
                    <a:pt x="19" y="16"/>
                    <a:pt x="19" y="16"/>
                    <a:pt x="19" y="16"/>
                  </a:cubicBezTo>
                  <a:cubicBezTo>
                    <a:pt x="19" y="6"/>
                    <a:pt x="19" y="6"/>
                    <a:pt x="19" y="6"/>
                  </a:cubicBezTo>
                  <a:cubicBezTo>
                    <a:pt x="19" y="6"/>
                    <a:pt x="19" y="6"/>
                    <a:pt x="19" y="6"/>
                  </a:cubicBezTo>
                  <a:cubicBezTo>
                    <a:pt x="19" y="6"/>
                    <a:pt x="20" y="6"/>
                    <a:pt x="20" y="6"/>
                  </a:cubicBezTo>
                  <a:cubicBezTo>
                    <a:pt x="20" y="16"/>
                    <a:pt x="20" y="16"/>
                    <a:pt x="20" y="16"/>
                  </a:cubicBezTo>
                  <a:cubicBezTo>
                    <a:pt x="23" y="16"/>
                    <a:pt x="23" y="16"/>
                    <a:pt x="23" y="16"/>
                  </a:cubicBezTo>
                  <a:cubicBezTo>
                    <a:pt x="24" y="11"/>
                    <a:pt x="24" y="5"/>
                    <a:pt x="23" y="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125" name="组合 124"/>
          <p:cNvGrpSpPr/>
          <p:nvPr/>
        </p:nvGrpSpPr>
        <p:grpSpPr>
          <a:xfrm>
            <a:off x="6918356" y="2328533"/>
            <a:ext cx="58353" cy="811397"/>
            <a:chOff x="2563325" y="3120190"/>
            <a:chExt cx="77804" cy="1081862"/>
          </a:xfrm>
        </p:grpSpPr>
        <p:sp>
          <p:nvSpPr>
            <p:cNvPr id="126" name="椭圆 125"/>
            <p:cNvSpPr/>
            <p:nvPr/>
          </p:nvSpPr>
          <p:spPr>
            <a:xfrm>
              <a:off x="2563325" y="3120190"/>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cxnSp>
          <p:nvCxnSpPr>
            <p:cNvPr id="127" name="直接连接符 126"/>
            <p:cNvCxnSpPr>
              <a:stCxn id="126" idx="4"/>
            </p:cNvCxnSpPr>
            <p:nvPr/>
          </p:nvCxnSpPr>
          <p:spPr>
            <a:xfrm>
              <a:off x="2602227" y="3197994"/>
              <a:ext cx="1" cy="985736"/>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28" name="椭圆 127"/>
            <p:cNvSpPr/>
            <p:nvPr/>
          </p:nvSpPr>
          <p:spPr>
            <a:xfrm>
              <a:off x="2563325" y="4124248"/>
              <a:ext cx="77804" cy="77804"/>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Tree>
    <p:extLst>
      <p:ext uri="{BB962C8B-B14F-4D97-AF65-F5344CB8AC3E}">
        <p14:creationId xmlns="" xmlns:p14="http://schemas.microsoft.com/office/powerpoint/2010/main" val="1035050153"/>
      </p:ext>
    </p:extLst>
  </p:cSld>
  <p:clrMapOvr>
    <a:masterClrMapping/>
  </p:clrMapOvr>
  <p:transition spd="slow" advTm="200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anim calcmode="lin" valueType="num">
                                      <p:cBhvr>
                                        <p:cTn id="8" dur="700" fill="hold"/>
                                        <p:tgtEl>
                                          <p:spTgt spid="2"/>
                                        </p:tgtEl>
                                        <p:attrNameLst>
                                          <p:attrName>ppt_x</p:attrName>
                                        </p:attrNameLst>
                                      </p:cBhvr>
                                      <p:tavLst>
                                        <p:tav tm="0">
                                          <p:val>
                                            <p:strVal val="#ppt_x"/>
                                          </p:val>
                                        </p:tav>
                                        <p:tav tm="100000">
                                          <p:val>
                                            <p:strVal val="#ppt_x"/>
                                          </p:val>
                                        </p:tav>
                                      </p:tavLst>
                                    </p:anim>
                                    <p:anim calcmode="lin" valueType="num">
                                      <p:cBhvr>
                                        <p:cTn id="9" dur="630" decel="100000" fill="hold"/>
                                        <p:tgtEl>
                                          <p:spTgt spid="2"/>
                                        </p:tgtEl>
                                        <p:attrNameLst>
                                          <p:attrName>ppt_y</p:attrName>
                                        </p:attrNameLst>
                                      </p:cBhvr>
                                      <p:tavLst>
                                        <p:tav tm="0">
                                          <p:val>
                                            <p:strVal val="#ppt_y+1"/>
                                          </p:val>
                                        </p:tav>
                                        <p:tav tm="100000">
                                          <p:val>
                                            <p:strVal val="#ppt_y-.03"/>
                                          </p:val>
                                        </p:tav>
                                      </p:tavLst>
                                    </p:anim>
                                    <p:anim calcmode="lin" valueType="num">
                                      <p:cBhvr>
                                        <p:cTn id="10" dur="70" accel="100000" fill="hold">
                                          <p:stCondLst>
                                            <p:cond delay="630"/>
                                          </p:stCondLst>
                                        </p:cTn>
                                        <p:tgtEl>
                                          <p:spTgt spid="2"/>
                                        </p:tgtEl>
                                        <p:attrNameLst>
                                          <p:attrName>ppt_y</p:attrName>
                                        </p:attrNameLst>
                                      </p:cBhvr>
                                      <p:tavLst>
                                        <p:tav tm="0">
                                          <p:val>
                                            <p:strVal val="#ppt_y-.03"/>
                                          </p:val>
                                        </p:tav>
                                        <p:tav tm="100000">
                                          <p:val>
                                            <p:strVal val="#ppt_y"/>
                                          </p:val>
                                        </p:tav>
                                      </p:tavLst>
                                    </p:anim>
                                  </p:childTnLst>
                                </p:cTn>
                              </p:par>
                              <p:par>
                                <p:cTn id="11" presetID="53" presetClass="entr" presetSubtype="16"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200" fill="hold"/>
                                        <p:tgtEl>
                                          <p:spTgt spid="3"/>
                                        </p:tgtEl>
                                        <p:attrNameLst>
                                          <p:attrName>ppt_w</p:attrName>
                                        </p:attrNameLst>
                                      </p:cBhvr>
                                      <p:tavLst>
                                        <p:tav tm="0">
                                          <p:val>
                                            <p:fltVal val="0"/>
                                          </p:val>
                                        </p:tav>
                                        <p:tav tm="100000">
                                          <p:val>
                                            <p:strVal val="#ppt_w"/>
                                          </p:val>
                                        </p:tav>
                                      </p:tavLst>
                                    </p:anim>
                                    <p:anim calcmode="lin" valueType="num">
                                      <p:cBhvr>
                                        <p:cTn id="14" dur="200" fill="hold"/>
                                        <p:tgtEl>
                                          <p:spTgt spid="3"/>
                                        </p:tgtEl>
                                        <p:attrNameLst>
                                          <p:attrName>ppt_h</p:attrName>
                                        </p:attrNameLst>
                                      </p:cBhvr>
                                      <p:tavLst>
                                        <p:tav tm="0">
                                          <p:val>
                                            <p:fltVal val="0"/>
                                          </p:val>
                                        </p:tav>
                                        <p:tav tm="100000">
                                          <p:val>
                                            <p:strVal val="#ppt_h"/>
                                          </p:val>
                                        </p:tav>
                                      </p:tavLst>
                                    </p:anim>
                                    <p:animEffect transition="in" filter="fade">
                                      <p:cBhvr>
                                        <p:cTn id="15" dur="200"/>
                                        <p:tgtEl>
                                          <p:spTgt spid="3"/>
                                        </p:tgtEl>
                                      </p:cBhvr>
                                    </p:animEffect>
                                  </p:childTnLst>
                                </p:cTn>
                              </p:par>
                            </p:childTnLst>
                          </p:cTn>
                        </p:par>
                        <p:par>
                          <p:cTn id="16" fill="hold">
                            <p:stCondLst>
                              <p:cond delay="700"/>
                            </p:stCondLst>
                            <p:childTnLst>
                              <p:par>
                                <p:cTn id="17" presetID="32" presetClass="emph" presetSubtype="0" fill="hold" nodeType="afterEffect">
                                  <p:stCondLst>
                                    <p:cond delay="0"/>
                                  </p:stCondLst>
                                  <p:childTnLst>
                                    <p:animRot by="120000">
                                      <p:cBhvr>
                                        <p:cTn id="18" dur="50" fill="hold">
                                          <p:stCondLst>
                                            <p:cond delay="0"/>
                                          </p:stCondLst>
                                        </p:cTn>
                                        <p:tgtEl>
                                          <p:spTgt spid="3"/>
                                        </p:tgtEl>
                                        <p:attrNameLst>
                                          <p:attrName>r</p:attrName>
                                        </p:attrNameLst>
                                      </p:cBhvr>
                                    </p:animRot>
                                    <p:animRot by="-240000">
                                      <p:cBhvr>
                                        <p:cTn id="19" dur="100" fill="hold">
                                          <p:stCondLst>
                                            <p:cond delay="100"/>
                                          </p:stCondLst>
                                        </p:cTn>
                                        <p:tgtEl>
                                          <p:spTgt spid="3"/>
                                        </p:tgtEl>
                                        <p:attrNameLst>
                                          <p:attrName>r</p:attrName>
                                        </p:attrNameLst>
                                      </p:cBhvr>
                                    </p:animRot>
                                    <p:animRot by="240000">
                                      <p:cBhvr>
                                        <p:cTn id="20" dur="100" fill="hold">
                                          <p:stCondLst>
                                            <p:cond delay="200"/>
                                          </p:stCondLst>
                                        </p:cTn>
                                        <p:tgtEl>
                                          <p:spTgt spid="3"/>
                                        </p:tgtEl>
                                        <p:attrNameLst>
                                          <p:attrName>r</p:attrName>
                                        </p:attrNameLst>
                                      </p:cBhvr>
                                    </p:animRot>
                                    <p:animRot by="-240000">
                                      <p:cBhvr>
                                        <p:cTn id="21" dur="100" fill="hold">
                                          <p:stCondLst>
                                            <p:cond delay="300"/>
                                          </p:stCondLst>
                                        </p:cTn>
                                        <p:tgtEl>
                                          <p:spTgt spid="3"/>
                                        </p:tgtEl>
                                        <p:attrNameLst>
                                          <p:attrName>r</p:attrName>
                                        </p:attrNameLst>
                                      </p:cBhvr>
                                    </p:animRot>
                                    <p:animRot by="120000">
                                      <p:cBhvr>
                                        <p:cTn id="22" dur="100" fill="hold">
                                          <p:stCondLst>
                                            <p:cond delay="400"/>
                                          </p:stCondLst>
                                        </p:cTn>
                                        <p:tgtEl>
                                          <p:spTgt spid="3"/>
                                        </p:tgtEl>
                                        <p:attrNameLst>
                                          <p:attrName>r</p:attrName>
                                        </p:attrNameLst>
                                      </p:cBhvr>
                                    </p:animRot>
                                  </p:childTnLst>
                                </p:cTn>
                              </p:par>
                              <p:par>
                                <p:cTn id="23" presetID="2" presetClass="entr" presetSubtype="8" accel="40000" fill="hold" nodeType="withEffect">
                                  <p:stCondLst>
                                    <p:cond delay="750"/>
                                  </p:stCondLst>
                                  <p:childTnLst>
                                    <p:set>
                                      <p:cBhvr>
                                        <p:cTn id="24" dur="1" fill="hold">
                                          <p:stCondLst>
                                            <p:cond delay="0"/>
                                          </p:stCondLst>
                                        </p:cTn>
                                        <p:tgtEl>
                                          <p:spTgt spid="58"/>
                                        </p:tgtEl>
                                        <p:attrNameLst>
                                          <p:attrName>style.visibility</p:attrName>
                                        </p:attrNameLst>
                                      </p:cBhvr>
                                      <p:to>
                                        <p:strVal val="visible"/>
                                      </p:to>
                                    </p:set>
                                    <p:anim calcmode="lin" valueType="num">
                                      <p:cBhvr additive="base">
                                        <p:cTn id="25" dur="1500" fill="hold"/>
                                        <p:tgtEl>
                                          <p:spTgt spid="58"/>
                                        </p:tgtEl>
                                        <p:attrNameLst>
                                          <p:attrName>ppt_x</p:attrName>
                                        </p:attrNameLst>
                                      </p:cBhvr>
                                      <p:tavLst>
                                        <p:tav tm="0">
                                          <p:val>
                                            <p:strVal val="0-#ppt_w/2"/>
                                          </p:val>
                                        </p:tav>
                                        <p:tav tm="100000">
                                          <p:val>
                                            <p:strVal val="#ppt_x"/>
                                          </p:val>
                                        </p:tav>
                                      </p:tavLst>
                                    </p:anim>
                                    <p:anim calcmode="lin" valueType="num">
                                      <p:cBhvr additive="base">
                                        <p:cTn id="26" dur="1500" fill="hold"/>
                                        <p:tgtEl>
                                          <p:spTgt spid="58"/>
                                        </p:tgtEl>
                                        <p:attrNameLst>
                                          <p:attrName>ppt_y</p:attrName>
                                        </p:attrNameLst>
                                      </p:cBhvr>
                                      <p:tavLst>
                                        <p:tav tm="0">
                                          <p:val>
                                            <p:strVal val="#ppt_y"/>
                                          </p:val>
                                        </p:tav>
                                        <p:tav tm="100000">
                                          <p:val>
                                            <p:strVal val="#ppt_y"/>
                                          </p:val>
                                        </p:tav>
                                      </p:tavLst>
                                    </p:anim>
                                  </p:childTnLst>
                                </p:cTn>
                              </p:par>
                            </p:childTnLst>
                          </p:cTn>
                        </p:par>
                        <p:par>
                          <p:cTn id="27" fill="hold">
                            <p:stCondLst>
                              <p:cond delay="2950"/>
                            </p:stCondLst>
                            <p:childTnLst>
                              <p:par>
                                <p:cTn id="28" presetID="10" presetClass="entr" presetSubtype="0" fill="hold" grpId="0" nodeType="afterEffect">
                                  <p:stCondLst>
                                    <p:cond delay="0"/>
                                  </p:stCondLst>
                                  <p:childTnLst>
                                    <p:set>
                                      <p:cBhvr>
                                        <p:cTn id="29" dur="1" fill="hold">
                                          <p:stCondLst>
                                            <p:cond delay="0"/>
                                          </p:stCondLst>
                                        </p:cTn>
                                        <p:tgtEl>
                                          <p:spTgt spid="61"/>
                                        </p:tgtEl>
                                        <p:attrNameLst>
                                          <p:attrName>style.visibility</p:attrName>
                                        </p:attrNameLst>
                                      </p:cBhvr>
                                      <p:to>
                                        <p:strVal val="visible"/>
                                      </p:to>
                                    </p:set>
                                    <p:animEffect transition="in" filter="fade">
                                      <p:cBhvr>
                                        <p:cTn id="30" dur="250"/>
                                        <p:tgtEl>
                                          <p:spTgt spid="61"/>
                                        </p:tgtEl>
                                      </p:cBhvr>
                                    </p:animEffect>
                                  </p:childTnLst>
                                </p:cTn>
                              </p:par>
                            </p:childTnLst>
                          </p:cTn>
                        </p:par>
                        <p:par>
                          <p:cTn id="31" fill="hold">
                            <p:stCondLst>
                              <p:cond delay="3200"/>
                            </p:stCondLst>
                            <p:childTnLst>
                              <p:par>
                                <p:cTn id="32" presetID="22" presetClass="entr" presetSubtype="1" fill="hold" nodeType="after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wipe(up)">
                                      <p:cBhvr>
                                        <p:cTn id="34" dur="500"/>
                                        <p:tgtEl>
                                          <p:spTgt spid="76"/>
                                        </p:tgtEl>
                                      </p:cBhvr>
                                    </p:animEffect>
                                  </p:childTnLst>
                                </p:cTn>
                              </p:par>
                            </p:childTnLst>
                          </p:cTn>
                        </p:par>
                        <p:par>
                          <p:cTn id="35" fill="hold">
                            <p:stCondLst>
                              <p:cond delay="3700"/>
                            </p:stCondLst>
                            <p:childTnLst>
                              <p:par>
                                <p:cTn id="36" presetID="14" presetClass="entr" presetSubtype="10" fill="hold" nodeType="afterEffect">
                                  <p:stCondLst>
                                    <p:cond delay="0"/>
                                  </p:stCondLst>
                                  <p:childTnLst>
                                    <p:set>
                                      <p:cBhvr>
                                        <p:cTn id="37" dur="1" fill="hold">
                                          <p:stCondLst>
                                            <p:cond delay="0"/>
                                          </p:stCondLst>
                                        </p:cTn>
                                        <p:tgtEl>
                                          <p:spTgt spid="70"/>
                                        </p:tgtEl>
                                        <p:attrNameLst>
                                          <p:attrName>style.visibility</p:attrName>
                                        </p:attrNameLst>
                                      </p:cBhvr>
                                      <p:to>
                                        <p:strVal val="visible"/>
                                      </p:to>
                                    </p:set>
                                    <p:animEffect transition="in" filter="randombar(horizontal)">
                                      <p:cBhvr>
                                        <p:cTn id="38" dur="500"/>
                                        <p:tgtEl>
                                          <p:spTgt spid="70"/>
                                        </p:tgtEl>
                                      </p:cBhvr>
                                    </p:animEffect>
                                  </p:childTnLst>
                                </p:cTn>
                              </p:par>
                            </p:childTnLst>
                          </p:cTn>
                        </p:par>
                        <p:par>
                          <p:cTn id="39" fill="hold">
                            <p:stCondLst>
                              <p:cond delay="4200"/>
                            </p:stCondLst>
                            <p:childTnLst>
                              <p:par>
                                <p:cTn id="40" presetID="22" presetClass="entr" presetSubtype="1" fill="hold" nodeType="afterEffect">
                                  <p:stCondLst>
                                    <p:cond delay="0"/>
                                  </p:stCondLst>
                                  <p:childTnLst>
                                    <p:set>
                                      <p:cBhvr>
                                        <p:cTn id="41" dur="1" fill="hold">
                                          <p:stCondLst>
                                            <p:cond delay="0"/>
                                          </p:stCondLst>
                                        </p:cTn>
                                        <p:tgtEl>
                                          <p:spTgt spid="62"/>
                                        </p:tgtEl>
                                        <p:attrNameLst>
                                          <p:attrName>style.visibility</p:attrName>
                                        </p:attrNameLst>
                                      </p:cBhvr>
                                      <p:to>
                                        <p:strVal val="visible"/>
                                      </p:to>
                                    </p:set>
                                    <p:animEffect transition="in" filter="wipe(up)">
                                      <p:cBhvr>
                                        <p:cTn id="42" dur="500"/>
                                        <p:tgtEl>
                                          <p:spTgt spid="62"/>
                                        </p:tgtEl>
                                      </p:cBhvr>
                                    </p:animEffect>
                                  </p:childTnLst>
                                </p:cTn>
                              </p:par>
                              <p:par>
                                <p:cTn id="43" presetID="2" presetClass="entr" presetSubtype="8" accel="40000" fill="hold" nodeType="withEffect">
                                  <p:stCondLst>
                                    <p:cond delay="750"/>
                                  </p:stCondLst>
                                  <p:childTnLst>
                                    <p:set>
                                      <p:cBhvr>
                                        <p:cTn id="44" dur="1" fill="hold">
                                          <p:stCondLst>
                                            <p:cond delay="0"/>
                                          </p:stCondLst>
                                        </p:cTn>
                                        <p:tgtEl>
                                          <p:spTgt spid="97"/>
                                        </p:tgtEl>
                                        <p:attrNameLst>
                                          <p:attrName>style.visibility</p:attrName>
                                        </p:attrNameLst>
                                      </p:cBhvr>
                                      <p:to>
                                        <p:strVal val="visible"/>
                                      </p:to>
                                    </p:set>
                                    <p:anim calcmode="lin" valueType="num">
                                      <p:cBhvr additive="base">
                                        <p:cTn id="45" dur="1500" fill="hold"/>
                                        <p:tgtEl>
                                          <p:spTgt spid="97"/>
                                        </p:tgtEl>
                                        <p:attrNameLst>
                                          <p:attrName>ppt_x</p:attrName>
                                        </p:attrNameLst>
                                      </p:cBhvr>
                                      <p:tavLst>
                                        <p:tav tm="0">
                                          <p:val>
                                            <p:strVal val="0-#ppt_w/2"/>
                                          </p:val>
                                        </p:tav>
                                        <p:tav tm="100000">
                                          <p:val>
                                            <p:strVal val="#ppt_x"/>
                                          </p:val>
                                        </p:tav>
                                      </p:tavLst>
                                    </p:anim>
                                    <p:anim calcmode="lin" valueType="num">
                                      <p:cBhvr additive="base">
                                        <p:cTn id="46" dur="1500" fill="hold"/>
                                        <p:tgtEl>
                                          <p:spTgt spid="97"/>
                                        </p:tgtEl>
                                        <p:attrNameLst>
                                          <p:attrName>ppt_y</p:attrName>
                                        </p:attrNameLst>
                                      </p:cBhvr>
                                      <p:tavLst>
                                        <p:tav tm="0">
                                          <p:val>
                                            <p:strVal val="#ppt_y"/>
                                          </p:val>
                                        </p:tav>
                                        <p:tav tm="100000">
                                          <p:val>
                                            <p:strVal val="#ppt_y"/>
                                          </p:val>
                                        </p:tav>
                                      </p:tavLst>
                                    </p:anim>
                                  </p:childTnLst>
                                </p:cTn>
                              </p:par>
                            </p:childTnLst>
                          </p:cTn>
                        </p:par>
                        <p:par>
                          <p:cTn id="47" fill="hold">
                            <p:stCondLst>
                              <p:cond delay="6450"/>
                            </p:stCondLst>
                            <p:childTnLst>
                              <p:par>
                                <p:cTn id="48" presetID="10" presetClass="entr" presetSubtype="0" fill="hold" grpId="0" nodeType="afterEffect">
                                  <p:stCondLst>
                                    <p:cond delay="0"/>
                                  </p:stCondLst>
                                  <p:childTnLst>
                                    <p:set>
                                      <p:cBhvr>
                                        <p:cTn id="49" dur="1" fill="hold">
                                          <p:stCondLst>
                                            <p:cond delay="0"/>
                                          </p:stCondLst>
                                        </p:cTn>
                                        <p:tgtEl>
                                          <p:spTgt spid="100"/>
                                        </p:tgtEl>
                                        <p:attrNameLst>
                                          <p:attrName>style.visibility</p:attrName>
                                        </p:attrNameLst>
                                      </p:cBhvr>
                                      <p:to>
                                        <p:strVal val="visible"/>
                                      </p:to>
                                    </p:set>
                                    <p:animEffect transition="in" filter="fade">
                                      <p:cBhvr>
                                        <p:cTn id="50" dur="250"/>
                                        <p:tgtEl>
                                          <p:spTgt spid="100"/>
                                        </p:tgtEl>
                                      </p:cBhvr>
                                    </p:animEffect>
                                  </p:childTnLst>
                                </p:cTn>
                              </p:par>
                            </p:childTnLst>
                          </p:cTn>
                        </p:par>
                        <p:par>
                          <p:cTn id="51" fill="hold">
                            <p:stCondLst>
                              <p:cond delay="6700"/>
                            </p:stCondLst>
                            <p:childTnLst>
                              <p:par>
                                <p:cTn id="52" presetID="22" presetClass="entr" presetSubtype="1" fill="hold" nodeType="afterEffect">
                                  <p:stCondLst>
                                    <p:cond delay="0"/>
                                  </p:stCondLst>
                                  <p:childTnLst>
                                    <p:set>
                                      <p:cBhvr>
                                        <p:cTn id="53" dur="1" fill="hold">
                                          <p:stCondLst>
                                            <p:cond delay="0"/>
                                          </p:stCondLst>
                                        </p:cTn>
                                        <p:tgtEl>
                                          <p:spTgt spid="109"/>
                                        </p:tgtEl>
                                        <p:attrNameLst>
                                          <p:attrName>style.visibility</p:attrName>
                                        </p:attrNameLst>
                                      </p:cBhvr>
                                      <p:to>
                                        <p:strVal val="visible"/>
                                      </p:to>
                                    </p:set>
                                    <p:animEffect transition="in" filter="wipe(up)">
                                      <p:cBhvr>
                                        <p:cTn id="54" dur="500"/>
                                        <p:tgtEl>
                                          <p:spTgt spid="109"/>
                                        </p:tgtEl>
                                      </p:cBhvr>
                                    </p:animEffect>
                                  </p:childTnLst>
                                </p:cTn>
                              </p:par>
                            </p:childTnLst>
                          </p:cTn>
                        </p:par>
                        <p:par>
                          <p:cTn id="55" fill="hold">
                            <p:stCondLst>
                              <p:cond delay="7200"/>
                            </p:stCondLst>
                            <p:childTnLst>
                              <p:par>
                                <p:cTn id="56" presetID="14" presetClass="entr" presetSubtype="10"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randombar(horizontal)">
                                      <p:cBhvr>
                                        <p:cTn id="58" dur="500"/>
                                        <p:tgtEl>
                                          <p:spTgt spid="104"/>
                                        </p:tgtEl>
                                      </p:cBhvr>
                                    </p:animEffect>
                                  </p:childTnLst>
                                </p:cTn>
                              </p:par>
                            </p:childTnLst>
                          </p:cTn>
                        </p:par>
                        <p:par>
                          <p:cTn id="59" fill="hold">
                            <p:stCondLst>
                              <p:cond delay="7700"/>
                            </p:stCondLst>
                            <p:childTnLst>
                              <p:par>
                                <p:cTn id="60" presetID="22" presetClass="entr" presetSubtype="1" fill="hold" nodeType="afterEffect">
                                  <p:stCondLst>
                                    <p:cond delay="0"/>
                                  </p:stCondLst>
                                  <p:childTnLst>
                                    <p:set>
                                      <p:cBhvr>
                                        <p:cTn id="61" dur="1" fill="hold">
                                          <p:stCondLst>
                                            <p:cond delay="0"/>
                                          </p:stCondLst>
                                        </p:cTn>
                                        <p:tgtEl>
                                          <p:spTgt spid="101"/>
                                        </p:tgtEl>
                                        <p:attrNameLst>
                                          <p:attrName>style.visibility</p:attrName>
                                        </p:attrNameLst>
                                      </p:cBhvr>
                                      <p:to>
                                        <p:strVal val="visible"/>
                                      </p:to>
                                    </p:set>
                                    <p:animEffect transition="in" filter="wipe(up)">
                                      <p:cBhvr>
                                        <p:cTn id="62" dur="500"/>
                                        <p:tgtEl>
                                          <p:spTgt spid="101"/>
                                        </p:tgtEl>
                                      </p:cBhvr>
                                    </p:animEffect>
                                  </p:childTnLst>
                                </p:cTn>
                              </p:par>
                              <p:par>
                                <p:cTn id="63" presetID="2" presetClass="entr" presetSubtype="8" accel="40000" fill="hold" nodeType="withEffect">
                                  <p:stCondLst>
                                    <p:cond delay="750"/>
                                  </p:stCondLst>
                                  <p:childTnLst>
                                    <p:set>
                                      <p:cBhvr>
                                        <p:cTn id="64" dur="1" fill="hold">
                                          <p:stCondLst>
                                            <p:cond delay="0"/>
                                          </p:stCondLst>
                                        </p:cTn>
                                        <p:tgtEl>
                                          <p:spTgt spid="113"/>
                                        </p:tgtEl>
                                        <p:attrNameLst>
                                          <p:attrName>style.visibility</p:attrName>
                                        </p:attrNameLst>
                                      </p:cBhvr>
                                      <p:to>
                                        <p:strVal val="visible"/>
                                      </p:to>
                                    </p:set>
                                    <p:anim calcmode="lin" valueType="num">
                                      <p:cBhvr additive="base">
                                        <p:cTn id="65" dur="1500" fill="hold"/>
                                        <p:tgtEl>
                                          <p:spTgt spid="113"/>
                                        </p:tgtEl>
                                        <p:attrNameLst>
                                          <p:attrName>ppt_x</p:attrName>
                                        </p:attrNameLst>
                                      </p:cBhvr>
                                      <p:tavLst>
                                        <p:tav tm="0">
                                          <p:val>
                                            <p:strVal val="0-#ppt_w/2"/>
                                          </p:val>
                                        </p:tav>
                                        <p:tav tm="100000">
                                          <p:val>
                                            <p:strVal val="#ppt_x"/>
                                          </p:val>
                                        </p:tav>
                                      </p:tavLst>
                                    </p:anim>
                                    <p:anim calcmode="lin" valueType="num">
                                      <p:cBhvr additive="base">
                                        <p:cTn id="66" dur="1500" fill="hold"/>
                                        <p:tgtEl>
                                          <p:spTgt spid="113"/>
                                        </p:tgtEl>
                                        <p:attrNameLst>
                                          <p:attrName>ppt_y</p:attrName>
                                        </p:attrNameLst>
                                      </p:cBhvr>
                                      <p:tavLst>
                                        <p:tav tm="0">
                                          <p:val>
                                            <p:strVal val="#ppt_y"/>
                                          </p:val>
                                        </p:tav>
                                        <p:tav tm="100000">
                                          <p:val>
                                            <p:strVal val="#ppt_y"/>
                                          </p:val>
                                        </p:tav>
                                      </p:tavLst>
                                    </p:anim>
                                  </p:childTnLst>
                                </p:cTn>
                              </p:par>
                            </p:childTnLst>
                          </p:cTn>
                        </p:par>
                        <p:par>
                          <p:cTn id="67" fill="hold">
                            <p:stCondLst>
                              <p:cond delay="9950"/>
                            </p:stCondLst>
                            <p:childTnLst>
                              <p:par>
                                <p:cTn id="68" presetID="10" presetClass="entr" presetSubtype="0" fill="hold" grpId="0" nodeType="afterEffect">
                                  <p:stCondLst>
                                    <p:cond delay="0"/>
                                  </p:stCondLst>
                                  <p:childTnLst>
                                    <p:set>
                                      <p:cBhvr>
                                        <p:cTn id="69" dur="1" fill="hold">
                                          <p:stCondLst>
                                            <p:cond delay="0"/>
                                          </p:stCondLst>
                                        </p:cTn>
                                        <p:tgtEl>
                                          <p:spTgt spid="116"/>
                                        </p:tgtEl>
                                        <p:attrNameLst>
                                          <p:attrName>style.visibility</p:attrName>
                                        </p:attrNameLst>
                                      </p:cBhvr>
                                      <p:to>
                                        <p:strVal val="visible"/>
                                      </p:to>
                                    </p:set>
                                    <p:animEffect transition="in" filter="fade">
                                      <p:cBhvr>
                                        <p:cTn id="70" dur="250"/>
                                        <p:tgtEl>
                                          <p:spTgt spid="116"/>
                                        </p:tgtEl>
                                      </p:cBhvr>
                                    </p:animEffect>
                                  </p:childTnLst>
                                </p:cTn>
                              </p:par>
                            </p:childTnLst>
                          </p:cTn>
                        </p:par>
                        <p:par>
                          <p:cTn id="71" fill="hold">
                            <p:stCondLst>
                              <p:cond delay="10200"/>
                            </p:stCondLst>
                            <p:childTnLst>
                              <p:par>
                                <p:cTn id="72" presetID="22" presetClass="entr" presetSubtype="1" fill="hold" nodeType="afterEffect">
                                  <p:stCondLst>
                                    <p:cond delay="0"/>
                                  </p:stCondLst>
                                  <p:childTnLst>
                                    <p:set>
                                      <p:cBhvr>
                                        <p:cTn id="73" dur="1" fill="hold">
                                          <p:stCondLst>
                                            <p:cond delay="0"/>
                                          </p:stCondLst>
                                        </p:cTn>
                                        <p:tgtEl>
                                          <p:spTgt spid="125"/>
                                        </p:tgtEl>
                                        <p:attrNameLst>
                                          <p:attrName>style.visibility</p:attrName>
                                        </p:attrNameLst>
                                      </p:cBhvr>
                                      <p:to>
                                        <p:strVal val="visible"/>
                                      </p:to>
                                    </p:set>
                                    <p:animEffect transition="in" filter="wipe(up)">
                                      <p:cBhvr>
                                        <p:cTn id="74" dur="500"/>
                                        <p:tgtEl>
                                          <p:spTgt spid="125"/>
                                        </p:tgtEl>
                                      </p:cBhvr>
                                    </p:animEffect>
                                  </p:childTnLst>
                                </p:cTn>
                              </p:par>
                            </p:childTnLst>
                          </p:cTn>
                        </p:par>
                        <p:par>
                          <p:cTn id="75" fill="hold">
                            <p:stCondLst>
                              <p:cond delay="10700"/>
                            </p:stCondLst>
                            <p:childTnLst>
                              <p:par>
                                <p:cTn id="76" presetID="14" presetClass="entr" presetSubtype="10" fill="hold" nodeType="afterEffect">
                                  <p:stCondLst>
                                    <p:cond delay="0"/>
                                  </p:stCondLst>
                                  <p:childTnLst>
                                    <p:set>
                                      <p:cBhvr>
                                        <p:cTn id="77" dur="1" fill="hold">
                                          <p:stCondLst>
                                            <p:cond delay="0"/>
                                          </p:stCondLst>
                                        </p:cTn>
                                        <p:tgtEl>
                                          <p:spTgt spid="120"/>
                                        </p:tgtEl>
                                        <p:attrNameLst>
                                          <p:attrName>style.visibility</p:attrName>
                                        </p:attrNameLst>
                                      </p:cBhvr>
                                      <p:to>
                                        <p:strVal val="visible"/>
                                      </p:to>
                                    </p:set>
                                    <p:animEffect transition="in" filter="randombar(horizontal)">
                                      <p:cBhvr>
                                        <p:cTn id="78" dur="500"/>
                                        <p:tgtEl>
                                          <p:spTgt spid="120"/>
                                        </p:tgtEl>
                                      </p:cBhvr>
                                    </p:animEffect>
                                  </p:childTnLst>
                                </p:cTn>
                              </p:par>
                            </p:childTnLst>
                          </p:cTn>
                        </p:par>
                        <p:par>
                          <p:cTn id="79" fill="hold">
                            <p:stCondLst>
                              <p:cond delay="11200"/>
                            </p:stCondLst>
                            <p:childTnLst>
                              <p:par>
                                <p:cTn id="80" presetID="22" presetClass="entr" presetSubtype="1" fill="hold" nodeType="afterEffect">
                                  <p:stCondLst>
                                    <p:cond delay="0"/>
                                  </p:stCondLst>
                                  <p:childTnLst>
                                    <p:set>
                                      <p:cBhvr>
                                        <p:cTn id="81" dur="1" fill="hold">
                                          <p:stCondLst>
                                            <p:cond delay="0"/>
                                          </p:stCondLst>
                                        </p:cTn>
                                        <p:tgtEl>
                                          <p:spTgt spid="117"/>
                                        </p:tgtEl>
                                        <p:attrNameLst>
                                          <p:attrName>style.visibility</p:attrName>
                                        </p:attrNameLst>
                                      </p:cBhvr>
                                      <p:to>
                                        <p:strVal val="visible"/>
                                      </p:to>
                                    </p:set>
                                    <p:animEffect transition="in" filter="wipe(up)">
                                      <p:cBhvr>
                                        <p:cTn id="82"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100" grpId="0"/>
      <p:bldP spid="1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a:xfrm>
            <a:off x="144119" y="78884"/>
            <a:ext cx="1729620" cy="392334"/>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2" name="组合 7"/>
          <p:cNvGrpSpPr/>
          <p:nvPr/>
        </p:nvGrpSpPr>
        <p:grpSpPr>
          <a:xfrm>
            <a:off x="232948" y="215796"/>
            <a:ext cx="118508" cy="118509"/>
            <a:chOff x="4486616" y="3001075"/>
            <a:chExt cx="274695" cy="274699"/>
          </a:xfrm>
        </p:grpSpPr>
        <p:sp>
          <p:nvSpPr>
            <p:cNvPr id="9" name="椭圆 8"/>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10" name="椭圆 9"/>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3" name="组合 10"/>
          <p:cNvGrpSpPr/>
          <p:nvPr/>
        </p:nvGrpSpPr>
        <p:grpSpPr>
          <a:xfrm>
            <a:off x="0" y="249458"/>
            <a:ext cx="288238" cy="46073"/>
            <a:chOff x="4318304" y="3089060"/>
            <a:chExt cx="384317" cy="61430"/>
          </a:xfrm>
        </p:grpSpPr>
        <p:sp>
          <p:nvSpPr>
            <p:cNvPr id="12" name="圆角矩形 11"/>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13" name="圆角矩形 12"/>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14" name="文本框 13"/>
          <p:cNvSpPr txBox="1"/>
          <p:nvPr/>
        </p:nvSpPr>
        <p:spPr>
          <a:xfrm>
            <a:off x="243720" y="105774"/>
            <a:ext cx="163001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排名意义</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nvGrpSpPr>
          <p:cNvPr id="4" name="组合 14"/>
          <p:cNvGrpSpPr/>
          <p:nvPr/>
        </p:nvGrpSpPr>
        <p:grpSpPr>
          <a:xfrm>
            <a:off x="5027985" y="2317796"/>
            <a:ext cx="1225938" cy="1533897"/>
            <a:chOff x="3295850" y="1895995"/>
            <a:chExt cx="3725149" cy="4660916"/>
          </a:xfrm>
        </p:grpSpPr>
        <p:sp>
          <p:nvSpPr>
            <p:cNvPr id="16" name="圆角矩形 15"/>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latin typeface="微软雅黑" panose="020B0503020204020204" pitchFamily="34" charset="-122"/>
                <a:ea typeface="微软雅黑" panose="020B0503020204020204" pitchFamily="34" charset="-122"/>
              </a:endParaRPr>
            </a:p>
          </p:txBody>
        </p:sp>
        <p:sp>
          <p:nvSpPr>
            <p:cNvPr id="17" name="Freeform 5"/>
            <p:cNvSpPr>
              <a:spLocks/>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18" name="圆角矩形 17"/>
            <p:cNvSpPr/>
            <p:nvPr/>
          </p:nvSpPr>
          <p:spPr>
            <a:xfrm rot="2760000">
              <a:off x="3384391" y="2878566"/>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latin typeface="微软雅黑" panose="020B0503020204020204" pitchFamily="34" charset="-122"/>
                <a:ea typeface="微软雅黑" panose="020B0503020204020204" pitchFamily="34" charset="-122"/>
              </a:endParaRPr>
            </a:p>
          </p:txBody>
        </p:sp>
        <p:sp>
          <p:nvSpPr>
            <p:cNvPr id="19" name="Freeform 5"/>
            <p:cNvSpPr>
              <a:spLocks/>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70C0"/>
                </a:gs>
                <a:gs pos="100000">
                  <a:srgbClr val="002060"/>
                </a:gs>
              </a:gsLst>
              <a:lin ang="2700000" scaled="1"/>
              <a:tileRect/>
            </a:gradFill>
            <a:ln w="25400">
              <a:gradFill flip="none" rotWithShape="1">
                <a:gsLst>
                  <a:gs pos="0">
                    <a:srgbClr val="002060"/>
                  </a:gs>
                  <a:gs pos="100000">
                    <a:srgbClr val="0070C0"/>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grpSp>
      <p:grpSp>
        <p:nvGrpSpPr>
          <p:cNvPr id="5" name="组合 19"/>
          <p:cNvGrpSpPr/>
          <p:nvPr/>
        </p:nvGrpSpPr>
        <p:grpSpPr>
          <a:xfrm>
            <a:off x="5031441" y="1208432"/>
            <a:ext cx="1225938" cy="1533897"/>
            <a:chOff x="3295850" y="1895995"/>
            <a:chExt cx="3725149" cy="4660916"/>
          </a:xfrm>
        </p:grpSpPr>
        <p:sp>
          <p:nvSpPr>
            <p:cNvPr id="21" name="圆角矩形 20"/>
            <p:cNvSpPr/>
            <p:nvPr/>
          </p:nvSpPr>
          <p:spPr>
            <a:xfrm rot="2760000">
              <a:off x="3086007" y="2621919"/>
              <a:ext cx="4660916" cy="3209068"/>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latin typeface="微软雅黑" panose="020B0503020204020204" pitchFamily="34" charset="-122"/>
                <a:ea typeface="微软雅黑" panose="020B0503020204020204" pitchFamily="34" charset="-122"/>
              </a:endParaRPr>
            </a:p>
          </p:txBody>
        </p:sp>
        <p:sp>
          <p:nvSpPr>
            <p:cNvPr id="22" name="Freeform 5"/>
            <p:cNvSpPr>
              <a:spLocks/>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23" name="圆角矩形 22"/>
            <p:cNvSpPr/>
            <p:nvPr/>
          </p:nvSpPr>
          <p:spPr>
            <a:xfrm rot="2760000">
              <a:off x="3371510" y="2878566"/>
              <a:ext cx="3953505"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latin typeface="微软雅黑" panose="020B0503020204020204" pitchFamily="34" charset="-122"/>
                <a:ea typeface="微软雅黑" panose="020B0503020204020204" pitchFamily="34" charset="-122"/>
              </a:endParaRPr>
            </a:p>
          </p:txBody>
        </p:sp>
        <p:sp>
          <p:nvSpPr>
            <p:cNvPr id="24" name="Freeform 5"/>
            <p:cNvSpPr>
              <a:spLocks/>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rgbClr val="00B0F0"/>
                </a:gs>
                <a:gs pos="100000">
                  <a:srgbClr val="0070C0"/>
                </a:gs>
              </a:gsLst>
              <a:lin ang="2700000" scaled="1"/>
              <a:tileRect/>
            </a:gradFill>
            <a:ln w="25400">
              <a:gradFill flip="none" rotWithShape="1">
                <a:gsLst>
                  <a:gs pos="0">
                    <a:srgbClr val="0070C0"/>
                  </a:gs>
                  <a:gs pos="100000">
                    <a:srgbClr val="00B0F0"/>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grpSp>
      <p:sp>
        <p:nvSpPr>
          <p:cNvPr id="25" name="Freeform 5"/>
          <p:cNvSpPr>
            <a:spLocks/>
          </p:cNvSpPr>
          <p:nvPr/>
        </p:nvSpPr>
        <p:spPr bwMode="auto">
          <a:xfrm rot="5400000">
            <a:off x="1132992" y="3761279"/>
            <a:ext cx="752783" cy="66718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chemeClr val="bg1">
                  <a:lumMod val="98000"/>
                </a:schemeClr>
              </a:gs>
              <a:gs pos="0">
                <a:schemeClr val="bg1">
                  <a:lumMod val="81000"/>
                </a:schemeClr>
              </a:gs>
            </a:gsLst>
            <a:lin ang="18900000" scaled="0"/>
            <a:tileRect/>
          </a:gradFill>
          <a:ln w="22225">
            <a:gradFill>
              <a:gsLst>
                <a:gs pos="0">
                  <a:schemeClr val="bg1"/>
                </a:gs>
                <a:gs pos="100000">
                  <a:schemeClr val="bg1">
                    <a:lumMod val="80000"/>
                  </a:schemeClr>
                </a:gs>
              </a:gsLst>
              <a:lin ang="18900000" scaled="0"/>
            </a:gradFill>
          </a:ln>
          <a:effectLst>
            <a:outerShdw blurRad="165100" dist="76200" dir="2700000" algn="tl" rotWithShape="0">
              <a:prstClr val="black">
                <a:alpha val="30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1855096" y="3810067"/>
            <a:ext cx="1625628" cy="276999"/>
          </a:xfrm>
          <a:prstGeom prst="rect">
            <a:avLst/>
          </a:prstGeom>
          <a:noFill/>
        </p:spPr>
        <p:txBody>
          <a:bodyPr wrap="square" rtlCol="0">
            <a:spAutoFit/>
          </a:bodyPr>
          <a:lstStyle/>
          <a:p>
            <a:pPr algn="ctr"/>
            <a:r>
              <a:rPr lang="en-US" altLang="zh-CN" sz="1200" dirty="0" smtClean="0">
                <a:solidFill>
                  <a:srgbClr val="0070C0"/>
                </a:solidFill>
                <a:latin typeface="微软雅黑" panose="020B0503020204020204" pitchFamily="34" charset="-122"/>
                <a:ea typeface="微软雅黑" panose="020B0503020204020204" pitchFamily="34" charset="-122"/>
              </a:rPr>
              <a:t>3</a:t>
            </a:r>
            <a:r>
              <a:rPr lang="zh-CN" altLang="en-US" sz="1200" dirty="0" smtClean="0">
                <a:solidFill>
                  <a:srgbClr val="0070C0"/>
                </a:solidFill>
                <a:latin typeface="微软雅黑" panose="020B0503020204020204" pitchFamily="34" charset="-122"/>
                <a:ea typeface="微软雅黑" panose="020B0503020204020204" pitchFamily="34" charset="-122"/>
              </a:rPr>
              <a:t>、了解客户需求</a:t>
            </a:r>
            <a:endParaRPr lang="zh-CN" altLang="en-US" sz="1200" dirty="0">
              <a:solidFill>
                <a:srgbClr val="0070C0"/>
              </a:solidFill>
              <a:latin typeface="微软雅黑" panose="020B0503020204020204" pitchFamily="34" charset="-122"/>
              <a:ea typeface="微软雅黑" panose="020B0503020204020204" pitchFamily="34" charset="-122"/>
            </a:endParaRPr>
          </a:p>
        </p:txBody>
      </p:sp>
      <p:sp>
        <p:nvSpPr>
          <p:cNvPr id="29" name="Freeform 5"/>
          <p:cNvSpPr>
            <a:spLocks/>
          </p:cNvSpPr>
          <p:nvPr/>
        </p:nvSpPr>
        <p:spPr bwMode="auto">
          <a:xfrm rot="5400000">
            <a:off x="3661880" y="3761279"/>
            <a:ext cx="752783" cy="66718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chemeClr val="bg1">
                  <a:lumMod val="98000"/>
                </a:schemeClr>
              </a:gs>
              <a:gs pos="0">
                <a:schemeClr val="bg1">
                  <a:lumMod val="81000"/>
                </a:schemeClr>
              </a:gs>
            </a:gsLst>
            <a:lin ang="18900000" scaled="0"/>
            <a:tileRect/>
          </a:gradFill>
          <a:ln w="22225">
            <a:gradFill>
              <a:gsLst>
                <a:gs pos="0">
                  <a:schemeClr val="bg1"/>
                </a:gs>
                <a:gs pos="100000">
                  <a:schemeClr val="bg1">
                    <a:lumMod val="80000"/>
                  </a:schemeClr>
                </a:gs>
              </a:gsLst>
              <a:lin ang="18900000" scaled="0"/>
            </a:gradFill>
          </a:ln>
          <a:effectLst>
            <a:outerShdw blurRad="165100" dist="76200" dir="2700000" algn="tl" rotWithShape="0">
              <a:prstClr val="black">
                <a:alpha val="30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4383996" y="3810064"/>
            <a:ext cx="1677531" cy="461665"/>
          </a:xfrm>
          <a:prstGeom prst="rect">
            <a:avLst/>
          </a:prstGeom>
          <a:noFill/>
        </p:spPr>
        <p:txBody>
          <a:bodyPr wrap="square" rtlCol="0">
            <a:spAutoFit/>
          </a:bodyPr>
          <a:lstStyle/>
          <a:p>
            <a:pPr algn="ctr"/>
            <a:r>
              <a:rPr lang="en-US" altLang="zh-CN" sz="1200" dirty="0" smtClean="0">
                <a:solidFill>
                  <a:srgbClr val="00B0F0"/>
                </a:solidFill>
                <a:latin typeface="微软雅黑" panose="020B0503020204020204" pitchFamily="34" charset="-122"/>
                <a:ea typeface="微软雅黑" panose="020B0503020204020204" pitchFamily="34" charset="-122"/>
              </a:rPr>
              <a:t>4</a:t>
            </a:r>
            <a:r>
              <a:rPr lang="zh-CN" altLang="en-US" sz="1200" dirty="0" smtClean="0">
                <a:solidFill>
                  <a:srgbClr val="00B0F0"/>
                </a:solidFill>
                <a:latin typeface="微软雅黑" panose="020B0503020204020204" pitchFamily="34" charset="-122"/>
                <a:ea typeface="微软雅黑" panose="020B0503020204020204" pitchFamily="34" charset="-122"/>
              </a:rPr>
              <a:t>、了解客户上网搜索习惯</a:t>
            </a:r>
            <a:endParaRPr lang="zh-CN" altLang="en-US" sz="1200" dirty="0">
              <a:solidFill>
                <a:srgbClr val="00B0F0"/>
              </a:solidFill>
              <a:latin typeface="微软雅黑" panose="020B0503020204020204" pitchFamily="34" charset="-122"/>
              <a:ea typeface="微软雅黑" panose="020B0503020204020204" pitchFamily="34" charset="-122"/>
            </a:endParaRPr>
          </a:p>
        </p:txBody>
      </p:sp>
      <p:sp>
        <p:nvSpPr>
          <p:cNvPr id="33" name="Freeform 5"/>
          <p:cNvSpPr>
            <a:spLocks/>
          </p:cNvSpPr>
          <p:nvPr/>
        </p:nvSpPr>
        <p:spPr bwMode="auto">
          <a:xfrm rot="5400000">
            <a:off x="6190768" y="3761279"/>
            <a:ext cx="752783" cy="667185"/>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chemeClr val="bg1">
                  <a:lumMod val="98000"/>
                </a:schemeClr>
              </a:gs>
              <a:gs pos="0">
                <a:schemeClr val="bg1">
                  <a:lumMod val="81000"/>
                </a:schemeClr>
              </a:gs>
            </a:gsLst>
            <a:lin ang="18900000" scaled="0"/>
            <a:tileRect/>
          </a:gradFill>
          <a:ln w="22225">
            <a:gradFill>
              <a:gsLst>
                <a:gs pos="100000">
                  <a:schemeClr val="bg1">
                    <a:lumMod val="80000"/>
                  </a:schemeClr>
                </a:gs>
                <a:gs pos="0">
                  <a:prstClr val="white"/>
                </a:gs>
              </a:gsLst>
              <a:lin ang="18900000" scaled="0"/>
            </a:gradFill>
          </a:ln>
          <a:effectLst>
            <a:outerShdw blurRad="165100" dist="76200" dir="2700000" algn="tl" rotWithShape="0">
              <a:prstClr val="black">
                <a:alpha val="30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6912886" y="3810064"/>
            <a:ext cx="1684267" cy="276999"/>
          </a:xfrm>
          <a:prstGeom prst="rect">
            <a:avLst/>
          </a:prstGeom>
          <a:noFill/>
        </p:spPr>
        <p:txBody>
          <a:bodyPr wrap="square" rtlCol="0">
            <a:spAutoFit/>
          </a:bodyPr>
          <a:lstStyle/>
          <a:p>
            <a:pPr algn="ctr"/>
            <a:r>
              <a:rPr lang="en-US" altLang="zh-CN" sz="1200" dirty="0" smtClean="0">
                <a:solidFill>
                  <a:srgbClr val="0070C0"/>
                </a:solidFill>
                <a:latin typeface="微软雅黑" panose="020B0503020204020204" pitchFamily="34" charset="-122"/>
                <a:ea typeface="微软雅黑" panose="020B0503020204020204" pitchFamily="34" charset="-122"/>
              </a:rPr>
              <a:t>5</a:t>
            </a:r>
            <a:r>
              <a:rPr lang="zh-CN" altLang="en-US" sz="1200" dirty="0" smtClean="0">
                <a:solidFill>
                  <a:srgbClr val="0070C0"/>
                </a:solidFill>
                <a:latin typeface="微软雅黑" panose="020B0503020204020204" pitchFamily="34" charset="-122"/>
                <a:ea typeface="微软雅黑" panose="020B0503020204020204" pitchFamily="34" charset="-122"/>
              </a:rPr>
              <a:t>、了解最新产品</a:t>
            </a:r>
            <a:endParaRPr lang="zh-CN" altLang="en-US" sz="1200" dirty="0">
              <a:solidFill>
                <a:srgbClr val="0070C0"/>
              </a:solidFill>
              <a:latin typeface="微软雅黑" panose="020B0503020204020204" pitchFamily="34" charset="-122"/>
              <a:ea typeface="微软雅黑" panose="020B0503020204020204" pitchFamily="34" charset="-122"/>
            </a:endParaRPr>
          </a:p>
        </p:txBody>
      </p:sp>
      <p:pic>
        <p:nvPicPr>
          <p:cNvPr id="37" name="图片 36"/>
          <p:cNvPicPr>
            <a:picLocks noChangeAspect="1"/>
          </p:cNvPicPr>
          <p:nvPr/>
        </p:nvPicPr>
        <p:blipFill rotWithShape="1">
          <a:blip r:embed="rId2" cstate="screen">
            <a:extLst>
              <a:ext uri="{28A0092B-C50C-407E-A947-70E740481C1C}">
                <a14:useLocalDpi xmlns="" xmlns:a14="http://schemas.microsoft.com/office/drawing/2010/main"/>
              </a:ext>
            </a:extLst>
          </a:blip>
          <a:srcRect/>
          <a:stretch/>
        </p:blipFill>
        <p:spPr>
          <a:xfrm>
            <a:off x="1277423" y="1293703"/>
            <a:ext cx="3363278" cy="1952743"/>
          </a:xfrm>
          <a:prstGeom prst="rect">
            <a:avLst/>
          </a:prstGeom>
          <a:solidFill>
            <a:srgbClr val="FFFFFF">
              <a:shade val="85000"/>
            </a:srgbClr>
          </a:solidFill>
          <a:ln w="63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9" name="文本框 38"/>
          <p:cNvSpPr txBox="1"/>
          <p:nvPr/>
        </p:nvSpPr>
        <p:spPr>
          <a:xfrm>
            <a:off x="6053420" y="2522367"/>
            <a:ext cx="1849016" cy="553998"/>
          </a:xfrm>
          <a:prstGeom prst="rect">
            <a:avLst/>
          </a:prstGeom>
          <a:noFill/>
        </p:spPr>
        <p:txBody>
          <a:bodyPr wrap="square" rtlCol="0">
            <a:spAutoFit/>
          </a:bodyPr>
          <a:lstStyle/>
          <a:p>
            <a:r>
              <a:rPr lang="en-US" altLang="zh-CN" sz="1500" dirty="0" smtClean="0">
                <a:solidFill>
                  <a:srgbClr val="0070C0"/>
                </a:solidFill>
                <a:latin typeface="微软雅黑" panose="020B0503020204020204" pitchFamily="34" charset="-122"/>
                <a:ea typeface="微软雅黑" panose="020B0503020204020204" pitchFamily="34" charset="-122"/>
              </a:rPr>
              <a:t>2</a:t>
            </a:r>
            <a:r>
              <a:rPr lang="zh-CN" altLang="en-US" sz="1500" dirty="0" smtClean="0">
                <a:solidFill>
                  <a:srgbClr val="0070C0"/>
                </a:solidFill>
                <a:latin typeface="微软雅黑" panose="020B0503020204020204" pitchFamily="34" charset="-122"/>
                <a:ea typeface="微软雅黑" panose="020B0503020204020204" pitchFamily="34" charset="-122"/>
              </a:rPr>
              <a:t>、了解行业竞争程度</a:t>
            </a:r>
            <a:endParaRPr lang="zh-CN" altLang="en-US" sz="1500" dirty="0">
              <a:solidFill>
                <a:srgbClr val="0070C0"/>
              </a:solidFill>
              <a:latin typeface="微软雅黑" panose="020B0503020204020204" pitchFamily="34" charset="-122"/>
              <a:ea typeface="微软雅黑" panose="020B0503020204020204" pitchFamily="34" charset="-122"/>
            </a:endParaRPr>
          </a:p>
        </p:txBody>
      </p:sp>
      <p:pic>
        <p:nvPicPr>
          <p:cNvPr id="41" name="Picture 13" descr="camera.png"/>
          <p:cNvPicPr>
            <a:picLocks noChangeAspect="1"/>
          </p:cNvPicPr>
          <p:nvPr/>
        </p:nvPicPr>
        <p:blipFill>
          <a:blip r:embed="rId3" cstate="screen">
            <a:extLst>
              <a:ext uri="{28A0092B-C50C-407E-A947-70E740481C1C}">
                <a14:useLocalDpi xmlns="" xmlns:a14="http://schemas.microsoft.com/office/drawing/2010/main"/>
              </a:ext>
            </a:extLst>
          </a:blip>
          <a:stretch>
            <a:fillRect/>
          </a:stretch>
        </p:blipFill>
        <p:spPr>
          <a:xfrm>
            <a:off x="5281146" y="1537451"/>
            <a:ext cx="361535" cy="361535"/>
          </a:xfrm>
          <a:prstGeom prst="rect">
            <a:avLst/>
          </a:prstGeom>
        </p:spPr>
      </p:pic>
      <p:pic>
        <p:nvPicPr>
          <p:cNvPr id="42" name="Picture 14" descr="cinema.png"/>
          <p:cNvPicPr>
            <a:picLocks noChangeAspect="1"/>
          </p:cNvPicPr>
          <p:nvPr/>
        </p:nvPicPr>
        <p:blipFill>
          <a:blip r:embed="rId4" cstate="screen">
            <a:extLst>
              <a:ext uri="{28A0092B-C50C-407E-A947-70E740481C1C}">
                <a14:useLocalDpi xmlns="" xmlns:a14="http://schemas.microsoft.com/office/drawing/2010/main"/>
              </a:ext>
            </a:extLst>
          </a:blip>
          <a:stretch>
            <a:fillRect/>
          </a:stretch>
        </p:blipFill>
        <p:spPr>
          <a:xfrm>
            <a:off x="5293560" y="2647234"/>
            <a:ext cx="336709" cy="336709"/>
          </a:xfrm>
          <a:prstGeom prst="rect">
            <a:avLst/>
          </a:prstGeom>
        </p:spPr>
      </p:pic>
      <p:sp>
        <p:nvSpPr>
          <p:cNvPr id="44" name="文本框 43"/>
          <p:cNvSpPr txBox="1"/>
          <p:nvPr/>
        </p:nvSpPr>
        <p:spPr>
          <a:xfrm>
            <a:off x="6053420" y="1424181"/>
            <a:ext cx="1849016" cy="323165"/>
          </a:xfrm>
          <a:prstGeom prst="rect">
            <a:avLst/>
          </a:prstGeom>
          <a:noFill/>
        </p:spPr>
        <p:txBody>
          <a:bodyPr wrap="square" rtlCol="0">
            <a:spAutoFit/>
          </a:bodyPr>
          <a:lstStyle/>
          <a:p>
            <a:r>
              <a:rPr lang="en-US" altLang="zh-CN" sz="1500" dirty="0" smtClean="0">
                <a:solidFill>
                  <a:srgbClr val="00B0F0"/>
                </a:solidFill>
                <a:latin typeface="微软雅黑" panose="020B0503020204020204" pitchFamily="34" charset="-122"/>
                <a:ea typeface="微软雅黑" panose="020B0503020204020204" pitchFamily="34" charset="-122"/>
              </a:rPr>
              <a:t>1</a:t>
            </a:r>
            <a:r>
              <a:rPr lang="zh-CN" altLang="en-US" sz="1500" dirty="0" smtClean="0">
                <a:solidFill>
                  <a:srgbClr val="00B0F0"/>
                </a:solidFill>
                <a:latin typeface="微软雅黑" panose="020B0503020204020204" pitchFamily="34" charset="-122"/>
                <a:ea typeface="微软雅黑" panose="020B0503020204020204" pitchFamily="34" charset="-122"/>
              </a:rPr>
              <a:t>、了解竞争对手</a:t>
            </a:r>
            <a:endParaRPr lang="zh-CN" altLang="en-US" sz="1500" dirty="0">
              <a:solidFill>
                <a:srgbClr val="00B0F0"/>
              </a:solidFill>
              <a:latin typeface="微软雅黑" panose="020B0503020204020204" pitchFamily="34" charset="-122"/>
              <a:ea typeface="微软雅黑" panose="020B0503020204020204" pitchFamily="34" charset="-122"/>
            </a:endParaRPr>
          </a:p>
        </p:txBody>
      </p:sp>
      <p:cxnSp>
        <p:nvCxnSpPr>
          <p:cNvPr id="46" name="直接连接符 45"/>
          <p:cNvCxnSpPr/>
          <p:nvPr/>
        </p:nvCxnSpPr>
        <p:spPr>
          <a:xfrm>
            <a:off x="1062959" y="3486632"/>
            <a:ext cx="7053943"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6" name="组合 46"/>
          <p:cNvGrpSpPr/>
          <p:nvPr/>
        </p:nvGrpSpPr>
        <p:grpSpPr>
          <a:xfrm>
            <a:off x="1368625" y="3958812"/>
            <a:ext cx="286469" cy="272118"/>
            <a:chOff x="5099014" y="3772690"/>
            <a:chExt cx="591389" cy="561764"/>
          </a:xfrm>
          <a:solidFill>
            <a:srgbClr val="0070C0"/>
          </a:solidFill>
        </p:grpSpPr>
        <p:sp>
          <p:nvSpPr>
            <p:cNvPr id="48" name="Freeform 14"/>
            <p:cNvSpPr>
              <a:spLocks/>
            </p:cNvSpPr>
            <p:nvPr/>
          </p:nvSpPr>
          <p:spPr bwMode="auto">
            <a:xfrm>
              <a:off x="5099014" y="3772690"/>
              <a:ext cx="591389" cy="561764"/>
            </a:xfrm>
            <a:custGeom>
              <a:avLst/>
              <a:gdLst>
                <a:gd name="T0" fmla="*/ 359 w 684"/>
                <a:gd name="T1" fmla="*/ 57 h 650"/>
                <a:gd name="T2" fmla="*/ 331 w 684"/>
                <a:gd name="T3" fmla="*/ 28 h 650"/>
                <a:gd name="T4" fmla="*/ 360 w 684"/>
                <a:gd name="T5" fmla="*/ 0 h 650"/>
                <a:gd name="T6" fmla="*/ 360 w 684"/>
                <a:gd name="T7" fmla="*/ 0 h 650"/>
                <a:gd name="T8" fmla="*/ 360 w 684"/>
                <a:gd name="T9" fmla="*/ 0 h 650"/>
                <a:gd name="T10" fmla="*/ 360 w 684"/>
                <a:gd name="T11" fmla="*/ 0 h 650"/>
                <a:gd name="T12" fmla="*/ 361 w 684"/>
                <a:gd name="T13" fmla="*/ 0 h 650"/>
                <a:gd name="T14" fmla="*/ 361 w 684"/>
                <a:gd name="T15" fmla="*/ 0 h 650"/>
                <a:gd name="T16" fmla="*/ 589 w 684"/>
                <a:gd name="T17" fmla="*/ 95 h 650"/>
                <a:gd name="T18" fmla="*/ 684 w 684"/>
                <a:gd name="T19" fmla="*/ 325 h 650"/>
                <a:gd name="T20" fmla="*/ 589 w 684"/>
                <a:gd name="T21" fmla="*/ 554 h 650"/>
                <a:gd name="T22" fmla="*/ 359 w 684"/>
                <a:gd name="T23" fmla="*/ 650 h 650"/>
                <a:gd name="T24" fmla="*/ 130 w 684"/>
                <a:gd name="T25" fmla="*/ 554 h 650"/>
                <a:gd name="T26" fmla="*/ 34 w 684"/>
                <a:gd name="T27" fmla="*/ 325 h 650"/>
                <a:gd name="T28" fmla="*/ 43 w 684"/>
                <a:gd name="T29" fmla="*/ 253 h 650"/>
                <a:gd name="T30" fmla="*/ 56 w 684"/>
                <a:gd name="T31" fmla="*/ 210 h 650"/>
                <a:gd name="T32" fmla="*/ 15 w 684"/>
                <a:gd name="T33" fmla="*/ 193 h 650"/>
                <a:gd name="T34" fmla="*/ 5 w 684"/>
                <a:gd name="T35" fmla="*/ 187 h 650"/>
                <a:gd name="T36" fmla="*/ 1 w 684"/>
                <a:gd name="T37" fmla="*/ 176 h 650"/>
                <a:gd name="T38" fmla="*/ 2 w 684"/>
                <a:gd name="T39" fmla="*/ 165 h 650"/>
                <a:gd name="T40" fmla="*/ 9 w 684"/>
                <a:gd name="T41" fmla="*/ 155 h 650"/>
                <a:gd name="T42" fmla="*/ 124 w 684"/>
                <a:gd name="T43" fmla="*/ 66 h 650"/>
                <a:gd name="T44" fmla="*/ 134 w 684"/>
                <a:gd name="T45" fmla="*/ 61 h 650"/>
                <a:gd name="T46" fmla="*/ 146 w 684"/>
                <a:gd name="T47" fmla="*/ 63 h 650"/>
                <a:gd name="T48" fmla="*/ 155 w 684"/>
                <a:gd name="T49" fmla="*/ 70 h 650"/>
                <a:gd name="T50" fmla="*/ 159 w 684"/>
                <a:gd name="T51" fmla="*/ 80 h 650"/>
                <a:gd name="T52" fmla="*/ 180 w 684"/>
                <a:gd name="T53" fmla="*/ 224 h 650"/>
                <a:gd name="T54" fmla="*/ 178 w 684"/>
                <a:gd name="T55" fmla="*/ 236 h 650"/>
                <a:gd name="T56" fmla="*/ 171 w 684"/>
                <a:gd name="T57" fmla="*/ 245 h 650"/>
                <a:gd name="T58" fmla="*/ 161 w 684"/>
                <a:gd name="T59" fmla="*/ 249 h 650"/>
                <a:gd name="T60" fmla="*/ 149 w 684"/>
                <a:gd name="T61" fmla="*/ 248 h 650"/>
                <a:gd name="T62" fmla="*/ 108 w 684"/>
                <a:gd name="T63" fmla="*/ 231 h 650"/>
                <a:gd name="T64" fmla="*/ 98 w 684"/>
                <a:gd name="T65" fmla="*/ 266 h 650"/>
                <a:gd name="T66" fmla="*/ 92 w 684"/>
                <a:gd name="T67" fmla="*/ 325 h 650"/>
                <a:gd name="T68" fmla="*/ 170 w 684"/>
                <a:gd name="T69" fmla="*/ 514 h 650"/>
                <a:gd name="T70" fmla="*/ 359 w 684"/>
                <a:gd name="T71" fmla="*/ 592 h 650"/>
                <a:gd name="T72" fmla="*/ 549 w 684"/>
                <a:gd name="T73" fmla="*/ 514 h 650"/>
                <a:gd name="T74" fmla="*/ 627 w 684"/>
                <a:gd name="T75" fmla="*/ 325 h 650"/>
                <a:gd name="T76" fmla="*/ 549 w 684"/>
                <a:gd name="T77" fmla="*/ 136 h 650"/>
                <a:gd name="T78" fmla="*/ 360 w 684"/>
                <a:gd name="T79" fmla="*/ 57 h 650"/>
                <a:gd name="T80" fmla="*/ 360 w 684"/>
                <a:gd name="T81" fmla="*/ 57 h 650"/>
                <a:gd name="T82" fmla="*/ 360 w 684"/>
                <a:gd name="T83" fmla="*/ 57 h 650"/>
                <a:gd name="T84" fmla="*/ 360 w 684"/>
                <a:gd name="T85" fmla="*/ 57 h 650"/>
                <a:gd name="T86" fmla="*/ 359 w 684"/>
                <a:gd name="T87" fmla="*/ 5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84" h="650">
                  <a:moveTo>
                    <a:pt x="359" y="57"/>
                  </a:moveTo>
                  <a:cubicBezTo>
                    <a:pt x="343" y="57"/>
                    <a:pt x="331" y="44"/>
                    <a:pt x="331" y="28"/>
                  </a:cubicBezTo>
                  <a:cubicBezTo>
                    <a:pt x="331" y="13"/>
                    <a:pt x="344" y="0"/>
                    <a:pt x="360" y="0"/>
                  </a:cubicBezTo>
                  <a:cubicBezTo>
                    <a:pt x="360" y="0"/>
                    <a:pt x="360" y="0"/>
                    <a:pt x="360" y="0"/>
                  </a:cubicBezTo>
                  <a:cubicBezTo>
                    <a:pt x="360" y="0"/>
                    <a:pt x="360" y="0"/>
                    <a:pt x="360" y="0"/>
                  </a:cubicBezTo>
                  <a:cubicBezTo>
                    <a:pt x="360" y="0"/>
                    <a:pt x="360" y="0"/>
                    <a:pt x="360" y="0"/>
                  </a:cubicBezTo>
                  <a:cubicBezTo>
                    <a:pt x="361" y="0"/>
                    <a:pt x="361" y="0"/>
                    <a:pt x="361" y="0"/>
                  </a:cubicBezTo>
                  <a:cubicBezTo>
                    <a:pt x="361" y="0"/>
                    <a:pt x="361" y="0"/>
                    <a:pt x="361" y="0"/>
                  </a:cubicBezTo>
                  <a:cubicBezTo>
                    <a:pt x="450" y="0"/>
                    <a:pt x="531" y="37"/>
                    <a:pt x="589" y="95"/>
                  </a:cubicBezTo>
                  <a:cubicBezTo>
                    <a:pt x="648" y="154"/>
                    <a:pt x="684" y="235"/>
                    <a:pt x="684" y="325"/>
                  </a:cubicBezTo>
                  <a:cubicBezTo>
                    <a:pt x="684" y="414"/>
                    <a:pt x="648" y="496"/>
                    <a:pt x="589" y="554"/>
                  </a:cubicBezTo>
                  <a:cubicBezTo>
                    <a:pt x="530" y="613"/>
                    <a:pt x="449" y="650"/>
                    <a:pt x="359" y="650"/>
                  </a:cubicBezTo>
                  <a:cubicBezTo>
                    <a:pt x="270" y="650"/>
                    <a:pt x="188" y="613"/>
                    <a:pt x="130" y="554"/>
                  </a:cubicBezTo>
                  <a:cubicBezTo>
                    <a:pt x="71" y="496"/>
                    <a:pt x="34" y="414"/>
                    <a:pt x="34" y="325"/>
                  </a:cubicBezTo>
                  <a:cubicBezTo>
                    <a:pt x="34" y="301"/>
                    <a:pt x="37" y="277"/>
                    <a:pt x="43" y="253"/>
                  </a:cubicBezTo>
                  <a:cubicBezTo>
                    <a:pt x="46" y="238"/>
                    <a:pt x="50" y="224"/>
                    <a:pt x="56" y="210"/>
                  </a:cubicBezTo>
                  <a:cubicBezTo>
                    <a:pt x="15" y="193"/>
                    <a:pt x="15" y="193"/>
                    <a:pt x="15" y="193"/>
                  </a:cubicBezTo>
                  <a:cubicBezTo>
                    <a:pt x="11" y="192"/>
                    <a:pt x="8" y="190"/>
                    <a:pt x="5" y="187"/>
                  </a:cubicBezTo>
                  <a:cubicBezTo>
                    <a:pt x="3" y="183"/>
                    <a:pt x="1" y="180"/>
                    <a:pt x="1" y="176"/>
                  </a:cubicBezTo>
                  <a:cubicBezTo>
                    <a:pt x="0" y="172"/>
                    <a:pt x="1" y="168"/>
                    <a:pt x="2" y="165"/>
                  </a:cubicBezTo>
                  <a:cubicBezTo>
                    <a:pt x="4" y="161"/>
                    <a:pt x="6" y="158"/>
                    <a:pt x="9" y="155"/>
                  </a:cubicBezTo>
                  <a:cubicBezTo>
                    <a:pt x="124" y="66"/>
                    <a:pt x="124" y="66"/>
                    <a:pt x="124" y="66"/>
                  </a:cubicBezTo>
                  <a:cubicBezTo>
                    <a:pt x="127" y="63"/>
                    <a:pt x="131" y="62"/>
                    <a:pt x="134" y="61"/>
                  </a:cubicBezTo>
                  <a:cubicBezTo>
                    <a:pt x="138" y="61"/>
                    <a:pt x="142" y="61"/>
                    <a:pt x="146" y="63"/>
                  </a:cubicBezTo>
                  <a:cubicBezTo>
                    <a:pt x="149" y="64"/>
                    <a:pt x="153" y="67"/>
                    <a:pt x="155" y="70"/>
                  </a:cubicBezTo>
                  <a:cubicBezTo>
                    <a:pt x="157" y="73"/>
                    <a:pt x="159" y="76"/>
                    <a:pt x="159" y="80"/>
                  </a:cubicBezTo>
                  <a:cubicBezTo>
                    <a:pt x="180" y="224"/>
                    <a:pt x="180" y="224"/>
                    <a:pt x="180" y="224"/>
                  </a:cubicBezTo>
                  <a:cubicBezTo>
                    <a:pt x="180" y="228"/>
                    <a:pt x="180" y="232"/>
                    <a:pt x="178" y="236"/>
                  </a:cubicBezTo>
                  <a:cubicBezTo>
                    <a:pt x="177" y="239"/>
                    <a:pt x="175" y="242"/>
                    <a:pt x="171" y="245"/>
                  </a:cubicBezTo>
                  <a:cubicBezTo>
                    <a:pt x="168" y="247"/>
                    <a:pt x="165" y="249"/>
                    <a:pt x="161" y="249"/>
                  </a:cubicBezTo>
                  <a:cubicBezTo>
                    <a:pt x="157" y="250"/>
                    <a:pt x="153" y="249"/>
                    <a:pt x="149" y="248"/>
                  </a:cubicBezTo>
                  <a:cubicBezTo>
                    <a:pt x="108" y="231"/>
                    <a:pt x="108" y="231"/>
                    <a:pt x="108" y="231"/>
                  </a:cubicBezTo>
                  <a:cubicBezTo>
                    <a:pt x="104" y="243"/>
                    <a:pt x="101" y="254"/>
                    <a:pt x="98" y="266"/>
                  </a:cubicBezTo>
                  <a:cubicBezTo>
                    <a:pt x="94" y="285"/>
                    <a:pt x="92" y="305"/>
                    <a:pt x="92" y="325"/>
                  </a:cubicBezTo>
                  <a:cubicBezTo>
                    <a:pt x="92" y="399"/>
                    <a:pt x="122" y="466"/>
                    <a:pt x="170" y="514"/>
                  </a:cubicBezTo>
                  <a:cubicBezTo>
                    <a:pt x="219" y="562"/>
                    <a:pt x="285" y="592"/>
                    <a:pt x="359" y="592"/>
                  </a:cubicBezTo>
                  <a:cubicBezTo>
                    <a:pt x="433" y="592"/>
                    <a:pt x="500" y="562"/>
                    <a:pt x="549" y="514"/>
                  </a:cubicBezTo>
                  <a:cubicBezTo>
                    <a:pt x="597" y="466"/>
                    <a:pt x="627" y="399"/>
                    <a:pt x="627" y="325"/>
                  </a:cubicBezTo>
                  <a:cubicBezTo>
                    <a:pt x="627" y="251"/>
                    <a:pt x="597" y="184"/>
                    <a:pt x="549" y="136"/>
                  </a:cubicBezTo>
                  <a:cubicBezTo>
                    <a:pt x="501" y="87"/>
                    <a:pt x="434" y="57"/>
                    <a:pt x="360" y="57"/>
                  </a:cubicBezTo>
                  <a:cubicBezTo>
                    <a:pt x="360" y="57"/>
                    <a:pt x="360" y="57"/>
                    <a:pt x="360" y="57"/>
                  </a:cubicBezTo>
                  <a:cubicBezTo>
                    <a:pt x="360" y="57"/>
                    <a:pt x="360" y="57"/>
                    <a:pt x="360" y="57"/>
                  </a:cubicBezTo>
                  <a:cubicBezTo>
                    <a:pt x="360" y="57"/>
                    <a:pt x="360" y="57"/>
                    <a:pt x="360" y="57"/>
                  </a:cubicBezTo>
                  <a:cubicBezTo>
                    <a:pt x="359" y="57"/>
                    <a:pt x="359" y="57"/>
                    <a:pt x="359" y="57"/>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49" name="Freeform 15"/>
            <p:cNvSpPr>
              <a:spLocks noEditPoints="1"/>
            </p:cNvSpPr>
            <p:nvPr/>
          </p:nvSpPr>
          <p:spPr bwMode="auto">
            <a:xfrm>
              <a:off x="5268348" y="3850225"/>
              <a:ext cx="217976" cy="344885"/>
            </a:xfrm>
            <a:custGeom>
              <a:avLst/>
              <a:gdLst>
                <a:gd name="T0" fmla="*/ 51 w 252"/>
                <a:gd name="T1" fmla="*/ 388 h 399"/>
                <a:gd name="T2" fmla="*/ 11 w 252"/>
                <a:gd name="T3" fmla="*/ 388 h 399"/>
                <a:gd name="T4" fmla="*/ 11 w 252"/>
                <a:gd name="T5" fmla="*/ 347 h 399"/>
                <a:gd name="T6" fmla="*/ 84 w 252"/>
                <a:gd name="T7" fmla="*/ 274 h 399"/>
                <a:gd name="T8" fmla="*/ 75 w 252"/>
                <a:gd name="T9" fmla="*/ 235 h 399"/>
                <a:gd name="T10" fmla="*/ 101 w 252"/>
                <a:gd name="T11" fmla="*/ 172 h 399"/>
                <a:gd name="T12" fmla="*/ 144 w 252"/>
                <a:gd name="T13" fmla="*/ 149 h 399"/>
                <a:gd name="T14" fmla="*/ 144 w 252"/>
                <a:gd name="T15" fmla="*/ 19 h 399"/>
                <a:gd name="T16" fmla="*/ 163 w 252"/>
                <a:gd name="T17" fmla="*/ 0 h 399"/>
                <a:gd name="T18" fmla="*/ 183 w 252"/>
                <a:gd name="T19" fmla="*/ 19 h 399"/>
                <a:gd name="T20" fmla="*/ 183 w 252"/>
                <a:gd name="T21" fmla="*/ 149 h 399"/>
                <a:gd name="T22" fmla="*/ 226 w 252"/>
                <a:gd name="T23" fmla="*/ 172 h 399"/>
                <a:gd name="T24" fmla="*/ 252 w 252"/>
                <a:gd name="T25" fmla="*/ 235 h 399"/>
                <a:gd name="T26" fmla="*/ 226 w 252"/>
                <a:gd name="T27" fmla="*/ 297 h 399"/>
                <a:gd name="T28" fmla="*/ 163 w 252"/>
                <a:gd name="T29" fmla="*/ 323 h 399"/>
                <a:gd name="T30" fmla="*/ 125 w 252"/>
                <a:gd name="T31" fmla="*/ 314 h 399"/>
                <a:gd name="T32" fmla="*/ 51 w 252"/>
                <a:gd name="T33" fmla="*/ 388 h 399"/>
                <a:gd name="T34" fmla="*/ 190 w 252"/>
                <a:gd name="T35" fmla="*/ 208 h 399"/>
                <a:gd name="T36" fmla="*/ 163 w 252"/>
                <a:gd name="T37" fmla="*/ 197 h 399"/>
                <a:gd name="T38" fmla="*/ 137 w 252"/>
                <a:gd name="T39" fmla="*/ 208 h 399"/>
                <a:gd name="T40" fmla="*/ 126 w 252"/>
                <a:gd name="T41" fmla="*/ 235 h 399"/>
                <a:gd name="T42" fmla="*/ 137 w 252"/>
                <a:gd name="T43" fmla="*/ 261 h 399"/>
                <a:gd name="T44" fmla="*/ 163 w 252"/>
                <a:gd name="T45" fmla="*/ 272 h 399"/>
                <a:gd name="T46" fmla="*/ 190 w 252"/>
                <a:gd name="T47" fmla="*/ 261 h 399"/>
                <a:gd name="T48" fmla="*/ 201 w 252"/>
                <a:gd name="T49" fmla="*/ 235 h 399"/>
                <a:gd name="T50" fmla="*/ 190 w 252"/>
                <a:gd name="T51" fmla="*/ 208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52" h="399">
                  <a:moveTo>
                    <a:pt x="51" y="388"/>
                  </a:moveTo>
                  <a:cubicBezTo>
                    <a:pt x="40" y="399"/>
                    <a:pt x="22" y="399"/>
                    <a:pt x="11" y="388"/>
                  </a:cubicBezTo>
                  <a:cubicBezTo>
                    <a:pt x="0" y="377"/>
                    <a:pt x="0" y="359"/>
                    <a:pt x="11" y="347"/>
                  </a:cubicBezTo>
                  <a:cubicBezTo>
                    <a:pt x="84" y="274"/>
                    <a:pt x="84" y="274"/>
                    <a:pt x="84" y="274"/>
                  </a:cubicBezTo>
                  <a:cubicBezTo>
                    <a:pt x="78" y="262"/>
                    <a:pt x="75" y="249"/>
                    <a:pt x="75" y="235"/>
                  </a:cubicBezTo>
                  <a:cubicBezTo>
                    <a:pt x="75" y="210"/>
                    <a:pt x="85" y="188"/>
                    <a:pt x="101" y="172"/>
                  </a:cubicBezTo>
                  <a:cubicBezTo>
                    <a:pt x="113" y="161"/>
                    <a:pt x="128" y="152"/>
                    <a:pt x="144" y="149"/>
                  </a:cubicBezTo>
                  <a:cubicBezTo>
                    <a:pt x="144" y="19"/>
                    <a:pt x="144" y="19"/>
                    <a:pt x="144" y="19"/>
                  </a:cubicBezTo>
                  <a:cubicBezTo>
                    <a:pt x="144" y="8"/>
                    <a:pt x="153" y="0"/>
                    <a:pt x="163" y="0"/>
                  </a:cubicBezTo>
                  <a:cubicBezTo>
                    <a:pt x="174" y="0"/>
                    <a:pt x="183" y="8"/>
                    <a:pt x="183" y="19"/>
                  </a:cubicBezTo>
                  <a:cubicBezTo>
                    <a:pt x="183" y="149"/>
                    <a:pt x="183" y="149"/>
                    <a:pt x="183" y="149"/>
                  </a:cubicBezTo>
                  <a:cubicBezTo>
                    <a:pt x="199" y="152"/>
                    <a:pt x="214" y="161"/>
                    <a:pt x="226" y="172"/>
                  </a:cubicBezTo>
                  <a:cubicBezTo>
                    <a:pt x="242" y="188"/>
                    <a:pt x="252" y="210"/>
                    <a:pt x="252" y="235"/>
                  </a:cubicBezTo>
                  <a:cubicBezTo>
                    <a:pt x="252" y="259"/>
                    <a:pt x="242" y="281"/>
                    <a:pt x="226" y="297"/>
                  </a:cubicBezTo>
                  <a:cubicBezTo>
                    <a:pt x="210" y="313"/>
                    <a:pt x="188" y="323"/>
                    <a:pt x="163" y="323"/>
                  </a:cubicBezTo>
                  <a:cubicBezTo>
                    <a:pt x="150" y="323"/>
                    <a:pt x="136" y="320"/>
                    <a:pt x="125" y="314"/>
                  </a:cubicBezTo>
                  <a:cubicBezTo>
                    <a:pt x="51" y="388"/>
                    <a:pt x="51" y="388"/>
                    <a:pt x="51" y="388"/>
                  </a:cubicBezTo>
                  <a:close/>
                  <a:moveTo>
                    <a:pt x="190" y="208"/>
                  </a:moveTo>
                  <a:cubicBezTo>
                    <a:pt x="183" y="201"/>
                    <a:pt x="174" y="197"/>
                    <a:pt x="163" y="197"/>
                  </a:cubicBezTo>
                  <a:cubicBezTo>
                    <a:pt x="153" y="197"/>
                    <a:pt x="144" y="201"/>
                    <a:pt x="137" y="208"/>
                  </a:cubicBezTo>
                  <a:cubicBezTo>
                    <a:pt x="130" y="215"/>
                    <a:pt x="126" y="224"/>
                    <a:pt x="126" y="235"/>
                  </a:cubicBezTo>
                  <a:cubicBezTo>
                    <a:pt x="126" y="245"/>
                    <a:pt x="130" y="254"/>
                    <a:pt x="137" y="261"/>
                  </a:cubicBezTo>
                  <a:cubicBezTo>
                    <a:pt x="144" y="268"/>
                    <a:pt x="153" y="272"/>
                    <a:pt x="163" y="272"/>
                  </a:cubicBezTo>
                  <a:cubicBezTo>
                    <a:pt x="174" y="272"/>
                    <a:pt x="183" y="268"/>
                    <a:pt x="190" y="261"/>
                  </a:cubicBezTo>
                  <a:cubicBezTo>
                    <a:pt x="197" y="254"/>
                    <a:pt x="201" y="245"/>
                    <a:pt x="201" y="235"/>
                  </a:cubicBezTo>
                  <a:cubicBezTo>
                    <a:pt x="201" y="224"/>
                    <a:pt x="197" y="215"/>
                    <a:pt x="190" y="20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grpSp>
      <p:grpSp>
        <p:nvGrpSpPr>
          <p:cNvPr id="30" name="组合 49"/>
          <p:cNvGrpSpPr/>
          <p:nvPr/>
        </p:nvGrpSpPr>
        <p:grpSpPr>
          <a:xfrm>
            <a:off x="3908382" y="3926333"/>
            <a:ext cx="253379" cy="337079"/>
            <a:chOff x="7976594" y="2279040"/>
            <a:chExt cx="528116" cy="702571"/>
          </a:xfrm>
          <a:solidFill>
            <a:srgbClr val="00B0F0"/>
          </a:solidFill>
        </p:grpSpPr>
        <p:sp>
          <p:nvSpPr>
            <p:cNvPr id="51" name="Freeform 23"/>
            <p:cNvSpPr>
              <a:spLocks noEditPoints="1"/>
            </p:cNvSpPr>
            <p:nvPr/>
          </p:nvSpPr>
          <p:spPr bwMode="auto">
            <a:xfrm>
              <a:off x="7976594" y="2279040"/>
              <a:ext cx="519705" cy="702571"/>
            </a:xfrm>
            <a:custGeom>
              <a:avLst/>
              <a:gdLst>
                <a:gd name="T0" fmla="*/ 592 w 601"/>
                <a:gd name="T1" fmla="*/ 600 h 813"/>
                <a:gd name="T2" fmla="*/ 374 w 601"/>
                <a:gd name="T3" fmla="*/ 589 h 813"/>
                <a:gd name="T4" fmla="*/ 374 w 601"/>
                <a:gd name="T5" fmla="*/ 423 h 813"/>
                <a:gd name="T6" fmla="*/ 601 w 601"/>
                <a:gd name="T7" fmla="*/ 435 h 813"/>
                <a:gd name="T8" fmla="*/ 533 w 601"/>
                <a:gd name="T9" fmla="*/ 514 h 813"/>
                <a:gd name="T10" fmla="*/ 592 w 601"/>
                <a:gd name="T11" fmla="*/ 600 h 813"/>
                <a:gd name="T12" fmla="*/ 253 w 601"/>
                <a:gd name="T13" fmla="*/ 44 h 813"/>
                <a:gd name="T14" fmla="*/ 298 w 601"/>
                <a:gd name="T15" fmla="*/ 0 h 813"/>
                <a:gd name="T16" fmla="*/ 342 w 601"/>
                <a:gd name="T17" fmla="*/ 44 h 813"/>
                <a:gd name="T18" fmla="*/ 342 w 601"/>
                <a:gd name="T19" fmla="*/ 103 h 813"/>
                <a:gd name="T20" fmla="*/ 253 w 601"/>
                <a:gd name="T21" fmla="*/ 108 h 813"/>
                <a:gd name="T22" fmla="*/ 253 w 601"/>
                <a:gd name="T23" fmla="*/ 44 h 813"/>
                <a:gd name="T24" fmla="*/ 342 w 601"/>
                <a:gd name="T25" fmla="*/ 332 h 813"/>
                <a:gd name="T26" fmla="*/ 342 w 601"/>
                <a:gd name="T27" fmla="*/ 737 h 813"/>
                <a:gd name="T28" fmla="*/ 355 w 601"/>
                <a:gd name="T29" fmla="*/ 750 h 813"/>
                <a:gd name="T30" fmla="*/ 380 w 601"/>
                <a:gd name="T31" fmla="*/ 750 h 813"/>
                <a:gd name="T32" fmla="*/ 415 w 601"/>
                <a:gd name="T33" fmla="*/ 786 h 813"/>
                <a:gd name="T34" fmla="*/ 415 w 601"/>
                <a:gd name="T35" fmla="*/ 813 h 813"/>
                <a:gd name="T36" fmla="*/ 180 w 601"/>
                <a:gd name="T37" fmla="*/ 813 h 813"/>
                <a:gd name="T38" fmla="*/ 180 w 601"/>
                <a:gd name="T39" fmla="*/ 786 h 813"/>
                <a:gd name="T40" fmla="*/ 216 w 601"/>
                <a:gd name="T41" fmla="*/ 750 h 813"/>
                <a:gd name="T42" fmla="*/ 240 w 601"/>
                <a:gd name="T43" fmla="*/ 750 h 813"/>
                <a:gd name="T44" fmla="*/ 253 w 601"/>
                <a:gd name="T45" fmla="*/ 737 h 813"/>
                <a:gd name="T46" fmla="*/ 253 w 601"/>
                <a:gd name="T47" fmla="*/ 337 h 813"/>
                <a:gd name="T48" fmla="*/ 342 w 601"/>
                <a:gd name="T49" fmla="*/ 332 h 813"/>
                <a:gd name="T50" fmla="*/ 221 w 601"/>
                <a:gd name="T51" fmla="*/ 581 h 813"/>
                <a:gd name="T52" fmla="*/ 59 w 601"/>
                <a:gd name="T53" fmla="*/ 572 h 813"/>
                <a:gd name="T54" fmla="*/ 0 w 601"/>
                <a:gd name="T55" fmla="*/ 486 h 813"/>
                <a:gd name="T56" fmla="*/ 68 w 601"/>
                <a:gd name="T57" fmla="*/ 407 h 813"/>
                <a:gd name="T58" fmla="*/ 221 w 601"/>
                <a:gd name="T59" fmla="*/ 415 h 813"/>
                <a:gd name="T60" fmla="*/ 221 w 601"/>
                <a:gd name="T61" fmla="*/ 581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01" h="813">
                  <a:moveTo>
                    <a:pt x="592" y="600"/>
                  </a:moveTo>
                  <a:cubicBezTo>
                    <a:pt x="374" y="589"/>
                    <a:pt x="374" y="589"/>
                    <a:pt x="374" y="589"/>
                  </a:cubicBezTo>
                  <a:cubicBezTo>
                    <a:pt x="374" y="423"/>
                    <a:pt x="374" y="423"/>
                    <a:pt x="374" y="423"/>
                  </a:cubicBezTo>
                  <a:cubicBezTo>
                    <a:pt x="601" y="435"/>
                    <a:pt x="601" y="435"/>
                    <a:pt x="601" y="435"/>
                  </a:cubicBezTo>
                  <a:cubicBezTo>
                    <a:pt x="533" y="514"/>
                    <a:pt x="533" y="514"/>
                    <a:pt x="533" y="514"/>
                  </a:cubicBezTo>
                  <a:cubicBezTo>
                    <a:pt x="592" y="600"/>
                    <a:pt x="592" y="600"/>
                    <a:pt x="592" y="600"/>
                  </a:cubicBezTo>
                  <a:close/>
                  <a:moveTo>
                    <a:pt x="253" y="44"/>
                  </a:moveTo>
                  <a:cubicBezTo>
                    <a:pt x="253" y="20"/>
                    <a:pt x="273" y="0"/>
                    <a:pt x="298" y="0"/>
                  </a:cubicBezTo>
                  <a:cubicBezTo>
                    <a:pt x="322" y="0"/>
                    <a:pt x="342" y="20"/>
                    <a:pt x="342" y="44"/>
                  </a:cubicBezTo>
                  <a:cubicBezTo>
                    <a:pt x="342" y="103"/>
                    <a:pt x="342" y="103"/>
                    <a:pt x="342" y="103"/>
                  </a:cubicBezTo>
                  <a:cubicBezTo>
                    <a:pt x="253" y="108"/>
                    <a:pt x="253" y="108"/>
                    <a:pt x="253" y="108"/>
                  </a:cubicBezTo>
                  <a:cubicBezTo>
                    <a:pt x="253" y="44"/>
                    <a:pt x="253" y="44"/>
                    <a:pt x="253" y="44"/>
                  </a:cubicBezTo>
                  <a:close/>
                  <a:moveTo>
                    <a:pt x="342" y="332"/>
                  </a:moveTo>
                  <a:cubicBezTo>
                    <a:pt x="342" y="737"/>
                    <a:pt x="342" y="737"/>
                    <a:pt x="342" y="737"/>
                  </a:cubicBezTo>
                  <a:cubicBezTo>
                    <a:pt x="342" y="744"/>
                    <a:pt x="348" y="750"/>
                    <a:pt x="355" y="750"/>
                  </a:cubicBezTo>
                  <a:cubicBezTo>
                    <a:pt x="380" y="750"/>
                    <a:pt x="380" y="750"/>
                    <a:pt x="380" y="750"/>
                  </a:cubicBezTo>
                  <a:cubicBezTo>
                    <a:pt x="399" y="750"/>
                    <a:pt x="415" y="766"/>
                    <a:pt x="415" y="786"/>
                  </a:cubicBezTo>
                  <a:cubicBezTo>
                    <a:pt x="415" y="813"/>
                    <a:pt x="415" y="813"/>
                    <a:pt x="415" y="813"/>
                  </a:cubicBezTo>
                  <a:cubicBezTo>
                    <a:pt x="180" y="813"/>
                    <a:pt x="180" y="813"/>
                    <a:pt x="180" y="813"/>
                  </a:cubicBezTo>
                  <a:cubicBezTo>
                    <a:pt x="180" y="786"/>
                    <a:pt x="180" y="786"/>
                    <a:pt x="180" y="786"/>
                  </a:cubicBezTo>
                  <a:cubicBezTo>
                    <a:pt x="180" y="766"/>
                    <a:pt x="196" y="750"/>
                    <a:pt x="216" y="750"/>
                  </a:cubicBezTo>
                  <a:cubicBezTo>
                    <a:pt x="240" y="750"/>
                    <a:pt x="240" y="750"/>
                    <a:pt x="240" y="750"/>
                  </a:cubicBezTo>
                  <a:cubicBezTo>
                    <a:pt x="247" y="750"/>
                    <a:pt x="253" y="744"/>
                    <a:pt x="253" y="737"/>
                  </a:cubicBezTo>
                  <a:cubicBezTo>
                    <a:pt x="253" y="337"/>
                    <a:pt x="253" y="337"/>
                    <a:pt x="253" y="337"/>
                  </a:cubicBezTo>
                  <a:cubicBezTo>
                    <a:pt x="342" y="332"/>
                    <a:pt x="342" y="332"/>
                    <a:pt x="342" y="332"/>
                  </a:cubicBezTo>
                  <a:close/>
                  <a:moveTo>
                    <a:pt x="221" y="581"/>
                  </a:moveTo>
                  <a:cubicBezTo>
                    <a:pt x="59" y="572"/>
                    <a:pt x="59" y="572"/>
                    <a:pt x="59" y="572"/>
                  </a:cubicBezTo>
                  <a:cubicBezTo>
                    <a:pt x="0" y="486"/>
                    <a:pt x="0" y="486"/>
                    <a:pt x="0" y="486"/>
                  </a:cubicBezTo>
                  <a:cubicBezTo>
                    <a:pt x="68" y="407"/>
                    <a:pt x="68" y="407"/>
                    <a:pt x="68" y="407"/>
                  </a:cubicBezTo>
                  <a:cubicBezTo>
                    <a:pt x="221" y="415"/>
                    <a:pt x="221" y="415"/>
                    <a:pt x="221" y="415"/>
                  </a:cubicBezTo>
                  <a:cubicBezTo>
                    <a:pt x="221" y="581"/>
                    <a:pt x="221" y="581"/>
                    <a:pt x="221" y="58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52" name="Freeform 24"/>
            <p:cNvSpPr>
              <a:spLocks/>
            </p:cNvSpPr>
            <p:nvPr/>
          </p:nvSpPr>
          <p:spPr bwMode="auto">
            <a:xfrm>
              <a:off x="7985371" y="2386200"/>
              <a:ext cx="519339" cy="166774"/>
            </a:xfrm>
            <a:custGeom>
              <a:avLst/>
              <a:gdLst>
                <a:gd name="T0" fmla="*/ 0 w 1420"/>
                <a:gd name="T1" fmla="*/ 66 h 456"/>
                <a:gd name="T2" fmla="*/ 631 w 1420"/>
                <a:gd name="T3" fmla="*/ 33 h 456"/>
                <a:gd name="T4" fmla="*/ 1259 w 1420"/>
                <a:gd name="T5" fmla="*/ 0 h 456"/>
                <a:gd name="T6" fmla="*/ 1420 w 1420"/>
                <a:gd name="T7" fmla="*/ 189 h 456"/>
                <a:gd name="T8" fmla="*/ 1281 w 1420"/>
                <a:gd name="T9" fmla="*/ 390 h 456"/>
                <a:gd name="T10" fmla="*/ 650 w 1420"/>
                <a:gd name="T11" fmla="*/ 423 h 456"/>
                <a:gd name="T12" fmla="*/ 21 w 1420"/>
                <a:gd name="T13" fmla="*/ 456 h 456"/>
                <a:gd name="T14" fmla="*/ 160 w 1420"/>
                <a:gd name="T15" fmla="*/ 253 h 456"/>
                <a:gd name="T16" fmla="*/ 0 w 1420"/>
                <a:gd name="T17" fmla="*/ 66 h 456"/>
                <a:gd name="T18" fmla="*/ 0 w 1420"/>
                <a:gd name="T19" fmla="*/ 66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20" h="456">
                  <a:moveTo>
                    <a:pt x="0" y="66"/>
                  </a:moveTo>
                  <a:lnTo>
                    <a:pt x="631" y="33"/>
                  </a:lnTo>
                  <a:lnTo>
                    <a:pt x="1259" y="0"/>
                  </a:lnTo>
                  <a:lnTo>
                    <a:pt x="1420" y="189"/>
                  </a:lnTo>
                  <a:lnTo>
                    <a:pt x="1281" y="390"/>
                  </a:lnTo>
                  <a:lnTo>
                    <a:pt x="650" y="423"/>
                  </a:lnTo>
                  <a:lnTo>
                    <a:pt x="21" y="456"/>
                  </a:lnTo>
                  <a:lnTo>
                    <a:pt x="160" y="253"/>
                  </a:lnTo>
                  <a:lnTo>
                    <a:pt x="0" y="66"/>
                  </a:lnTo>
                  <a:lnTo>
                    <a:pt x="0" y="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grpSp>
      <p:grpSp>
        <p:nvGrpSpPr>
          <p:cNvPr id="34" name="组合 52"/>
          <p:cNvGrpSpPr/>
          <p:nvPr/>
        </p:nvGrpSpPr>
        <p:grpSpPr>
          <a:xfrm>
            <a:off x="6422867" y="3958813"/>
            <a:ext cx="288585" cy="290099"/>
            <a:chOff x="6469046" y="3702469"/>
            <a:chExt cx="697452" cy="701109"/>
          </a:xfrm>
          <a:solidFill>
            <a:srgbClr val="0070C0"/>
          </a:solidFill>
        </p:grpSpPr>
        <p:sp>
          <p:nvSpPr>
            <p:cNvPr id="54" name="Freeform 5"/>
            <p:cNvSpPr>
              <a:spLocks noEditPoints="1"/>
            </p:cNvSpPr>
            <p:nvPr/>
          </p:nvSpPr>
          <p:spPr bwMode="auto">
            <a:xfrm>
              <a:off x="6469046" y="3702469"/>
              <a:ext cx="613698" cy="603458"/>
            </a:xfrm>
            <a:custGeom>
              <a:avLst/>
              <a:gdLst>
                <a:gd name="T0" fmla="*/ 54 w 710"/>
                <a:gd name="T1" fmla="*/ 87 h 698"/>
                <a:gd name="T2" fmla="*/ 114 w 710"/>
                <a:gd name="T3" fmla="*/ 87 h 698"/>
                <a:gd name="T4" fmla="*/ 114 w 710"/>
                <a:gd name="T5" fmla="*/ 33 h 698"/>
                <a:gd name="T6" fmla="*/ 146 w 710"/>
                <a:gd name="T7" fmla="*/ 1 h 698"/>
                <a:gd name="T8" fmla="*/ 178 w 710"/>
                <a:gd name="T9" fmla="*/ 33 h 698"/>
                <a:gd name="T10" fmla="*/ 178 w 710"/>
                <a:gd name="T11" fmla="*/ 169 h 698"/>
                <a:gd name="T12" fmla="*/ 146 w 710"/>
                <a:gd name="T13" fmla="*/ 201 h 698"/>
                <a:gd name="T14" fmla="*/ 114 w 710"/>
                <a:gd name="T15" fmla="*/ 169 h 698"/>
                <a:gd name="T16" fmla="*/ 114 w 710"/>
                <a:gd name="T17" fmla="*/ 144 h 698"/>
                <a:gd name="T18" fmla="*/ 57 w 710"/>
                <a:gd name="T19" fmla="*/ 144 h 698"/>
                <a:gd name="T20" fmla="*/ 57 w 710"/>
                <a:gd name="T21" fmla="*/ 262 h 698"/>
                <a:gd name="T22" fmla="*/ 653 w 710"/>
                <a:gd name="T23" fmla="*/ 262 h 698"/>
                <a:gd name="T24" fmla="*/ 653 w 710"/>
                <a:gd name="T25" fmla="*/ 144 h 698"/>
                <a:gd name="T26" fmla="*/ 591 w 710"/>
                <a:gd name="T27" fmla="*/ 144 h 698"/>
                <a:gd name="T28" fmla="*/ 591 w 710"/>
                <a:gd name="T29" fmla="*/ 87 h 698"/>
                <a:gd name="T30" fmla="*/ 656 w 710"/>
                <a:gd name="T31" fmla="*/ 87 h 698"/>
                <a:gd name="T32" fmla="*/ 710 w 710"/>
                <a:gd name="T33" fmla="*/ 141 h 698"/>
                <a:gd name="T34" fmla="*/ 710 w 710"/>
                <a:gd name="T35" fmla="*/ 412 h 698"/>
                <a:gd name="T36" fmla="*/ 653 w 710"/>
                <a:gd name="T37" fmla="*/ 393 h 698"/>
                <a:gd name="T38" fmla="*/ 653 w 710"/>
                <a:gd name="T39" fmla="*/ 300 h 698"/>
                <a:gd name="T40" fmla="*/ 57 w 710"/>
                <a:gd name="T41" fmla="*/ 300 h 698"/>
                <a:gd name="T42" fmla="*/ 57 w 710"/>
                <a:gd name="T43" fmla="*/ 641 h 698"/>
                <a:gd name="T44" fmla="*/ 386 w 710"/>
                <a:gd name="T45" fmla="*/ 641 h 698"/>
                <a:gd name="T46" fmla="*/ 401 w 710"/>
                <a:gd name="T47" fmla="*/ 698 h 698"/>
                <a:gd name="T48" fmla="*/ 54 w 710"/>
                <a:gd name="T49" fmla="*/ 698 h 698"/>
                <a:gd name="T50" fmla="*/ 16 w 710"/>
                <a:gd name="T51" fmla="*/ 682 h 698"/>
                <a:gd name="T52" fmla="*/ 0 w 710"/>
                <a:gd name="T53" fmla="*/ 644 h 698"/>
                <a:gd name="T54" fmla="*/ 0 w 710"/>
                <a:gd name="T55" fmla="*/ 141 h 698"/>
                <a:gd name="T56" fmla="*/ 54 w 710"/>
                <a:gd name="T57" fmla="*/ 87 h 698"/>
                <a:gd name="T58" fmla="*/ 365 w 710"/>
                <a:gd name="T59" fmla="*/ 169 h 698"/>
                <a:gd name="T60" fmla="*/ 334 w 710"/>
                <a:gd name="T61" fmla="*/ 201 h 698"/>
                <a:gd name="T62" fmla="*/ 302 w 710"/>
                <a:gd name="T63" fmla="*/ 169 h 698"/>
                <a:gd name="T64" fmla="*/ 302 w 710"/>
                <a:gd name="T65" fmla="*/ 144 h 698"/>
                <a:gd name="T66" fmla="*/ 216 w 710"/>
                <a:gd name="T67" fmla="*/ 144 h 698"/>
                <a:gd name="T68" fmla="*/ 216 w 710"/>
                <a:gd name="T69" fmla="*/ 87 h 698"/>
                <a:gd name="T70" fmla="*/ 302 w 710"/>
                <a:gd name="T71" fmla="*/ 87 h 698"/>
                <a:gd name="T72" fmla="*/ 302 w 710"/>
                <a:gd name="T73" fmla="*/ 32 h 698"/>
                <a:gd name="T74" fmla="*/ 334 w 710"/>
                <a:gd name="T75" fmla="*/ 0 h 698"/>
                <a:gd name="T76" fmla="*/ 365 w 710"/>
                <a:gd name="T77" fmla="*/ 32 h 698"/>
                <a:gd name="T78" fmla="*/ 365 w 710"/>
                <a:gd name="T79" fmla="*/ 169 h 698"/>
                <a:gd name="T80" fmla="*/ 553 w 710"/>
                <a:gd name="T81" fmla="*/ 169 h 698"/>
                <a:gd name="T82" fmla="*/ 521 w 710"/>
                <a:gd name="T83" fmla="*/ 201 h 698"/>
                <a:gd name="T84" fmla="*/ 489 w 710"/>
                <a:gd name="T85" fmla="*/ 169 h 698"/>
                <a:gd name="T86" fmla="*/ 489 w 710"/>
                <a:gd name="T87" fmla="*/ 144 h 698"/>
                <a:gd name="T88" fmla="*/ 403 w 710"/>
                <a:gd name="T89" fmla="*/ 144 h 698"/>
                <a:gd name="T90" fmla="*/ 403 w 710"/>
                <a:gd name="T91" fmla="*/ 87 h 698"/>
                <a:gd name="T92" fmla="*/ 489 w 710"/>
                <a:gd name="T93" fmla="*/ 87 h 698"/>
                <a:gd name="T94" fmla="*/ 489 w 710"/>
                <a:gd name="T95" fmla="*/ 33 h 698"/>
                <a:gd name="T96" fmla="*/ 521 w 710"/>
                <a:gd name="T97" fmla="*/ 1 h 698"/>
                <a:gd name="T98" fmla="*/ 553 w 710"/>
                <a:gd name="T99" fmla="*/ 33 h 698"/>
                <a:gd name="T100" fmla="*/ 553 w 710"/>
                <a:gd name="T101" fmla="*/ 169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10" h="698">
                  <a:moveTo>
                    <a:pt x="54" y="87"/>
                  </a:moveTo>
                  <a:cubicBezTo>
                    <a:pt x="114" y="87"/>
                    <a:pt x="114" y="87"/>
                    <a:pt x="114" y="87"/>
                  </a:cubicBezTo>
                  <a:cubicBezTo>
                    <a:pt x="114" y="33"/>
                    <a:pt x="114" y="33"/>
                    <a:pt x="114" y="33"/>
                  </a:cubicBezTo>
                  <a:cubicBezTo>
                    <a:pt x="114" y="15"/>
                    <a:pt x="128" y="1"/>
                    <a:pt x="146" y="1"/>
                  </a:cubicBezTo>
                  <a:cubicBezTo>
                    <a:pt x="164" y="1"/>
                    <a:pt x="178" y="15"/>
                    <a:pt x="178" y="33"/>
                  </a:cubicBezTo>
                  <a:cubicBezTo>
                    <a:pt x="178" y="169"/>
                    <a:pt x="178" y="169"/>
                    <a:pt x="178" y="169"/>
                  </a:cubicBezTo>
                  <a:cubicBezTo>
                    <a:pt x="178" y="187"/>
                    <a:pt x="164" y="201"/>
                    <a:pt x="146" y="201"/>
                  </a:cubicBezTo>
                  <a:cubicBezTo>
                    <a:pt x="128" y="201"/>
                    <a:pt x="114" y="187"/>
                    <a:pt x="114" y="169"/>
                  </a:cubicBezTo>
                  <a:cubicBezTo>
                    <a:pt x="114" y="144"/>
                    <a:pt x="114" y="144"/>
                    <a:pt x="114" y="144"/>
                  </a:cubicBezTo>
                  <a:cubicBezTo>
                    <a:pt x="57" y="144"/>
                    <a:pt x="57" y="144"/>
                    <a:pt x="57" y="144"/>
                  </a:cubicBezTo>
                  <a:cubicBezTo>
                    <a:pt x="57" y="262"/>
                    <a:pt x="57" y="262"/>
                    <a:pt x="57" y="262"/>
                  </a:cubicBezTo>
                  <a:cubicBezTo>
                    <a:pt x="653" y="262"/>
                    <a:pt x="653" y="262"/>
                    <a:pt x="653" y="262"/>
                  </a:cubicBezTo>
                  <a:cubicBezTo>
                    <a:pt x="653" y="144"/>
                    <a:pt x="653" y="144"/>
                    <a:pt x="653" y="144"/>
                  </a:cubicBezTo>
                  <a:cubicBezTo>
                    <a:pt x="591" y="144"/>
                    <a:pt x="591" y="144"/>
                    <a:pt x="591" y="144"/>
                  </a:cubicBezTo>
                  <a:cubicBezTo>
                    <a:pt x="591" y="87"/>
                    <a:pt x="591" y="87"/>
                    <a:pt x="591" y="87"/>
                  </a:cubicBezTo>
                  <a:cubicBezTo>
                    <a:pt x="656" y="87"/>
                    <a:pt x="656" y="87"/>
                    <a:pt x="656" y="87"/>
                  </a:cubicBezTo>
                  <a:cubicBezTo>
                    <a:pt x="686" y="87"/>
                    <a:pt x="710" y="111"/>
                    <a:pt x="710" y="141"/>
                  </a:cubicBezTo>
                  <a:cubicBezTo>
                    <a:pt x="710" y="412"/>
                    <a:pt x="710" y="412"/>
                    <a:pt x="710" y="412"/>
                  </a:cubicBezTo>
                  <a:cubicBezTo>
                    <a:pt x="692" y="403"/>
                    <a:pt x="673" y="396"/>
                    <a:pt x="653" y="393"/>
                  </a:cubicBezTo>
                  <a:cubicBezTo>
                    <a:pt x="653" y="300"/>
                    <a:pt x="653" y="300"/>
                    <a:pt x="653" y="300"/>
                  </a:cubicBezTo>
                  <a:cubicBezTo>
                    <a:pt x="57" y="300"/>
                    <a:pt x="57" y="300"/>
                    <a:pt x="57" y="300"/>
                  </a:cubicBezTo>
                  <a:cubicBezTo>
                    <a:pt x="57" y="641"/>
                    <a:pt x="57" y="641"/>
                    <a:pt x="57" y="641"/>
                  </a:cubicBezTo>
                  <a:cubicBezTo>
                    <a:pt x="386" y="641"/>
                    <a:pt x="386" y="641"/>
                    <a:pt x="386" y="641"/>
                  </a:cubicBezTo>
                  <a:cubicBezTo>
                    <a:pt x="388" y="661"/>
                    <a:pt x="393" y="680"/>
                    <a:pt x="401" y="698"/>
                  </a:cubicBezTo>
                  <a:cubicBezTo>
                    <a:pt x="54" y="698"/>
                    <a:pt x="54" y="698"/>
                    <a:pt x="54" y="698"/>
                  </a:cubicBezTo>
                  <a:cubicBezTo>
                    <a:pt x="39" y="698"/>
                    <a:pt x="26" y="692"/>
                    <a:pt x="16" y="682"/>
                  </a:cubicBezTo>
                  <a:cubicBezTo>
                    <a:pt x="6" y="673"/>
                    <a:pt x="0" y="659"/>
                    <a:pt x="0" y="644"/>
                  </a:cubicBezTo>
                  <a:cubicBezTo>
                    <a:pt x="0" y="141"/>
                    <a:pt x="0" y="141"/>
                    <a:pt x="0" y="141"/>
                  </a:cubicBezTo>
                  <a:cubicBezTo>
                    <a:pt x="0" y="111"/>
                    <a:pt x="24" y="87"/>
                    <a:pt x="54" y="87"/>
                  </a:cubicBezTo>
                  <a:close/>
                  <a:moveTo>
                    <a:pt x="365" y="169"/>
                  </a:moveTo>
                  <a:cubicBezTo>
                    <a:pt x="365" y="186"/>
                    <a:pt x="351" y="201"/>
                    <a:pt x="334" y="201"/>
                  </a:cubicBezTo>
                  <a:cubicBezTo>
                    <a:pt x="316" y="201"/>
                    <a:pt x="302" y="186"/>
                    <a:pt x="302" y="169"/>
                  </a:cubicBezTo>
                  <a:cubicBezTo>
                    <a:pt x="302" y="144"/>
                    <a:pt x="302" y="144"/>
                    <a:pt x="302" y="144"/>
                  </a:cubicBezTo>
                  <a:cubicBezTo>
                    <a:pt x="216" y="144"/>
                    <a:pt x="216" y="144"/>
                    <a:pt x="216" y="144"/>
                  </a:cubicBezTo>
                  <a:cubicBezTo>
                    <a:pt x="216" y="87"/>
                    <a:pt x="216" y="87"/>
                    <a:pt x="216" y="87"/>
                  </a:cubicBezTo>
                  <a:cubicBezTo>
                    <a:pt x="302" y="87"/>
                    <a:pt x="302" y="87"/>
                    <a:pt x="302" y="87"/>
                  </a:cubicBezTo>
                  <a:cubicBezTo>
                    <a:pt x="302" y="32"/>
                    <a:pt x="302" y="32"/>
                    <a:pt x="302" y="32"/>
                  </a:cubicBezTo>
                  <a:cubicBezTo>
                    <a:pt x="302" y="15"/>
                    <a:pt x="316" y="0"/>
                    <a:pt x="334" y="0"/>
                  </a:cubicBezTo>
                  <a:cubicBezTo>
                    <a:pt x="351" y="0"/>
                    <a:pt x="365" y="15"/>
                    <a:pt x="365" y="32"/>
                  </a:cubicBezTo>
                  <a:cubicBezTo>
                    <a:pt x="365" y="169"/>
                    <a:pt x="365" y="169"/>
                    <a:pt x="365" y="169"/>
                  </a:cubicBezTo>
                  <a:close/>
                  <a:moveTo>
                    <a:pt x="553" y="169"/>
                  </a:moveTo>
                  <a:cubicBezTo>
                    <a:pt x="553" y="187"/>
                    <a:pt x="539" y="201"/>
                    <a:pt x="521" y="201"/>
                  </a:cubicBezTo>
                  <a:cubicBezTo>
                    <a:pt x="503" y="201"/>
                    <a:pt x="489" y="187"/>
                    <a:pt x="489" y="169"/>
                  </a:cubicBezTo>
                  <a:cubicBezTo>
                    <a:pt x="489" y="144"/>
                    <a:pt x="489" y="144"/>
                    <a:pt x="489" y="144"/>
                  </a:cubicBezTo>
                  <a:cubicBezTo>
                    <a:pt x="403" y="144"/>
                    <a:pt x="403" y="144"/>
                    <a:pt x="403" y="144"/>
                  </a:cubicBezTo>
                  <a:cubicBezTo>
                    <a:pt x="403" y="87"/>
                    <a:pt x="403" y="87"/>
                    <a:pt x="403" y="87"/>
                  </a:cubicBezTo>
                  <a:cubicBezTo>
                    <a:pt x="489" y="87"/>
                    <a:pt x="489" y="87"/>
                    <a:pt x="489" y="87"/>
                  </a:cubicBezTo>
                  <a:cubicBezTo>
                    <a:pt x="489" y="33"/>
                    <a:pt x="489" y="33"/>
                    <a:pt x="489" y="33"/>
                  </a:cubicBezTo>
                  <a:cubicBezTo>
                    <a:pt x="489" y="15"/>
                    <a:pt x="503" y="1"/>
                    <a:pt x="521" y="1"/>
                  </a:cubicBezTo>
                  <a:cubicBezTo>
                    <a:pt x="539" y="1"/>
                    <a:pt x="553" y="15"/>
                    <a:pt x="553" y="33"/>
                  </a:cubicBezTo>
                  <a:cubicBezTo>
                    <a:pt x="553" y="169"/>
                    <a:pt x="553" y="169"/>
                    <a:pt x="553" y="169"/>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55" name="Freeform 6"/>
            <p:cNvSpPr>
              <a:spLocks noEditPoints="1"/>
            </p:cNvSpPr>
            <p:nvPr/>
          </p:nvSpPr>
          <p:spPr bwMode="auto">
            <a:xfrm>
              <a:off x="6595224" y="4032725"/>
              <a:ext cx="362075" cy="153973"/>
            </a:xfrm>
            <a:custGeom>
              <a:avLst/>
              <a:gdLst>
                <a:gd name="T0" fmla="*/ 17 w 419"/>
                <a:gd name="T1" fmla="*/ 0 h 178"/>
                <a:gd name="T2" fmla="*/ 84 w 419"/>
                <a:gd name="T3" fmla="*/ 0 h 178"/>
                <a:gd name="T4" fmla="*/ 102 w 419"/>
                <a:gd name="T5" fmla="*/ 18 h 178"/>
                <a:gd name="T6" fmla="*/ 102 w 419"/>
                <a:gd name="T7" fmla="*/ 46 h 178"/>
                <a:gd name="T8" fmla="*/ 84 w 419"/>
                <a:gd name="T9" fmla="*/ 64 h 178"/>
                <a:gd name="T10" fmla="*/ 17 w 419"/>
                <a:gd name="T11" fmla="*/ 64 h 178"/>
                <a:gd name="T12" fmla="*/ 0 w 419"/>
                <a:gd name="T13" fmla="*/ 46 h 178"/>
                <a:gd name="T14" fmla="*/ 0 w 419"/>
                <a:gd name="T15" fmla="*/ 18 h 178"/>
                <a:gd name="T16" fmla="*/ 17 w 419"/>
                <a:gd name="T17" fmla="*/ 0 h 178"/>
                <a:gd name="T18" fmla="*/ 175 w 419"/>
                <a:gd name="T19" fmla="*/ 115 h 178"/>
                <a:gd name="T20" fmla="*/ 245 w 419"/>
                <a:gd name="T21" fmla="*/ 115 h 178"/>
                <a:gd name="T22" fmla="*/ 261 w 419"/>
                <a:gd name="T23" fmla="*/ 131 h 178"/>
                <a:gd name="T24" fmla="*/ 261 w 419"/>
                <a:gd name="T25" fmla="*/ 134 h 178"/>
                <a:gd name="T26" fmla="*/ 245 w 419"/>
                <a:gd name="T27" fmla="*/ 178 h 178"/>
                <a:gd name="T28" fmla="*/ 245 w 419"/>
                <a:gd name="T29" fmla="*/ 178 h 178"/>
                <a:gd name="T30" fmla="*/ 175 w 419"/>
                <a:gd name="T31" fmla="*/ 178 h 178"/>
                <a:gd name="T32" fmla="*/ 159 w 419"/>
                <a:gd name="T33" fmla="*/ 162 h 178"/>
                <a:gd name="T34" fmla="*/ 159 w 419"/>
                <a:gd name="T35" fmla="*/ 131 h 178"/>
                <a:gd name="T36" fmla="*/ 175 w 419"/>
                <a:gd name="T37" fmla="*/ 115 h 178"/>
                <a:gd name="T38" fmla="*/ 16 w 419"/>
                <a:gd name="T39" fmla="*/ 115 h 178"/>
                <a:gd name="T40" fmla="*/ 86 w 419"/>
                <a:gd name="T41" fmla="*/ 115 h 178"/>
                <a:gd name="T42" fmla="*/ 102 w 419"/>
                <a:gd name="T43" fmla="*/ 131 h 178"/>
                <a:gd name="T44" fmla="*/ 102 w 419"/>
                <a:gd name="T45" fmla="*/ 162 h 178"/>
                <a:gd name="T46" fmla="*/ 86 w 419"/>
                <a:gd name="T47" fmla="*/ 178 h 178"/>
                <a:gd name="T48" fmla="*/ 16 w 419"/>
                <a:gd name="T49" fmla="*/ 178 h 178"/>
                <a:gd name="T50" fmla="*/ 0 w 419"/>
                <a:gd name="T51" fmla="*/ 162 h 178"/>
                <a:gd name="T52" fmla="*/ 0 w 419"/>
                <a:gd name="T53" fmla="*/ 131 h 178"/>
                <a:gd name="T54" fmla="*/ 16 w 419"/>
                <a:gd name="T55" fmla="*/ 115 h 178"/>
                <a:gd name="T56" fmla="*/ 334 w 419"/>
                <a:gd name="T57" fmla="*/ 0 h 178"/>
                <a:gd name="T58" fmla="*/ 404 w 419"/>
                <a:gd name="T59" fmla="*/ 0 h 178"/>
                <a:gd name="T60" fmla="*/ 419 w 419"/>
                <a:gd name="T61" fmla="*/ 11 h 178"/>
                <a:gd name="T62" fmla="*/ 321 w 419"/>
                <a:gd name="T63" fmla="*/ 57 h 178"/>
                <a:gd name="T64" fmla="*/ 318 w 419"/>
                <a:gd name="T65" fmla="*/ 48 h 178"/>
                <a:gd name="T66" fmla="*/ 318 w 419"/>
                <a:gd name="T67" fmla="*/ 16 h 178"/>
                <a:gd name="T68" fmla="*/ 334 w 419"/>
                <a:gd name="T69" fmla="*/ 0 h 178"/>
                <a:gd name="T70" fmla="*/ 175 w 419"/>
                <a:gd name="T71" fmla="*/ 0 h 178"/>
                <a:gd name="T72" fmla="*/ 245 w 419"/>
                <a:gd name="T73" fmla="*/ 0 h 178"/>
                <a:gd name="T74" fmla="*/ 261 w 419"/>
                <a:gd name="T75" fmla="*/ 16 h 178"/>
                <a:gd name="T76" fmla="*/ 261 w 419"/>
                <a:gd name="T77" fmla="*/ 48 h 178"/>
                <a:gd name="T78" fmla="*/ 245 w 419"/>
                <a:gd name="T79" fmla="*/ 64 h 178"/>
                <a:gd name="T80" fmla="*/ 175 w 419"/>
                <a:gd name="T81" fmla="*/ 64 h 178"/>
                <a:gd name="T82" fmla="*/ 159 w 419"/>
                <a:gd name="T83" fmla="*/ 48 h 178"/>
                <a:gd name="T84" fmla="*/ 159 w 419"/>
                <a:gd name="T85" fmla="*/ 16 h 178"/>
                <a:gd name="T86" fmla="*/ 175 w 419"/>
                <a:gd name="T87"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19" h="178">
                  <a:moveTo>
                    <a:pt x="17" y="0"/>
                  </a:moveTo>
                  <a:cubicBezTo>
                    <a:pt x="84" y="0"/>
                    <a:pt x="84" y="0"/>
                    <a:pt x="84" y="0"/>
                  </a:cubicBezTo>
                  <a:cubicBezTo>
                    <a:pt x="94" y="0"/>
                    <a:pt x="102" y="8"/>
                    <a:pt x="102" y="18"/>
                  </a:cubicBezTo>
                  <a:cubicBezTo>
                    <a:pt x="102" y="46"/>
                    <a:pt x="102" y="46"/>
                    <a:pt x="102" y="46"/>
                  </a:cubicBezTo>
                  <a:cubicBezTo>
                    <a:pt x="102" y="56"/>
                    <a:pt x="94" y="64"/>
                    <a:pt x="84" y="64"/>
                  </a:cubicBezTo>
                  <a:cubicBezTo>
                    <a:pt x="17" y="64"/>
                    <a:pt x="17" y="64"/>
                    <a:pt x="17" y="64"/>
                  </a:cubicBezTo>
                  <a:cubicBezTo>
                    <a:pt x="8" y="64"/>
                    <a:pt x="0" y="56"/>
                    <a:pt x="0" y="46"/>
                  </a:cubicBezTo>
                  <a:cubicBezTo>
                    <a:pt x="0" y="18"/>
                    <a:pt x="0" y="18"/>
                    <a:pt x="0" y="18"/>
                  </a:cubicBezTo>
                  <a:cubicBezTo>
                    <a:pt x="0" y="8"/>
                    <a:pt x="8" y="0"/>
                    <a:pt x="17" y="0"/>
                  </a:cubicBezTo>
                  <a:close/>
                  <a:moveTo>
                    <a:pt x="175" y="115"/>
                  </a:moveTo>
                  <a:cubicBezTo>
                    <a:pt x="245" y="115"/>
                    <a:pt x="245" y="115"/>
                    <a:pt x="245" y="115"/>
                  </a:cubicBezTo>
                  <a:cubicBezTo>
                    <a:pt x="253" y="115"/>
                    <a:pt x="261" y="122"/>
                    <a:pt x="261" y="131"/>
                  </a:cubicBezTo>
                  <a:cubicBezTo>
                    <a:pt x="261" y="134"/>
                    <a:pt x="261" y="134"/>
                    <a:pt x="261" y="134"/>
                  </a:cubicBezTo>
                  <a:cubicBezTo>
                    <a:pt x="254" y="148"/>
                    <a:pt x="249" y="163"/>
                    <a:pt x="245" y="178"/>
                  </a:cubicBezTo>
                  <a:cubicBezTo>
                    <a:pt x="245" y="178"/>
                    <a:pt x="245" y="178"/>
                    <a:pt x="245" y="178"/>
                  </a:cubicBezTo>
                  <a:cubicBezTo>
                    <a:pt x="175" y="178"/>
                    <a:pt x="175" y="178"/>
                    <a:pt x="175" y="178"/>
                  </a:cubicBezTo>
                  <a:cubicBezTo>
                    <a:pt x="166" y="178"/>
                    <a:pt x="159" y="171"/>
                    <a:pt x="159" y="162"/>
                  </a:cubicBezTo>
                  <a:cubicBezTo>
                    <a:pt x="159" y="131"/>
                    <a:pt x="159" y="131"/>
                    <a:pt x="159" y="131"/>
                  </a:cubicBezTo>
                  <a:cubicBezTo>
                    <a:pt x="159" y="122"/>
                    <a:pt x="166" y="115"/>
                    <a:pt x="175" y="115"/>
                  </a:cubicBezTo>
                  <a:close/>
                  <a:moveTo>
                    <a:pt x="16" y="115"/>
                  </a:moveTo>
                  <a:cubicBezTo>
                    <a:pt x="86" y="115"/>
                    <a:pt x="86" y="115"/>
                    <a:pt x="86" y="115"/>
                  </a:cubicBezTo>
                  <a:cubicBezTo>
                    <a:pt x="95" y="115"/>
                    <a:pt x="102" y="122"/>
                    <a:pt x="102" y="131"/>
                  </a:cubicBezTo>
                  <a:cubicBezTo>
                    <a:pt x="102" y="162"/>
                    <a:pt x="102" y="162"/>
                    <a:pt x="102" y="162"/>
                  </a:cubicBezTo>
                  <a:cubicBezTo>
                    <a:pt x="102" y="171"/>
                    <a:pt x="95" y="178"/>
                    <a:pt x="86" y="178"/>
                  </a:cubicBezTo>
                  <a:cubicBezTo>
                    <a:pt x="16" y="178"/>
                    <a:pt x="16" y="178"/>
                    <a:pt x="16" y="178"/>
                  </a:cubicBezTo>
                  <a:cubicBezTo>
                    <a:pt x="7" y="178"/>
                    <a:pt x="0" y="171"/>
                    <a:pt x="0" y="162"/>
                  </a:cubicBezTo>
                  <a:cubicBezTo>
                    <a:pt x="0" y="131"/>
                    <a:pt x="0" y="131"/>
                    <a:pt x="0" y="131"/>
                  </a:cubicBezTo>
                  <a:cubicBezTo>
                    <a:pt x="0" y="122"/>
                    <a:pt x="7" y="115"/>
                    <a:pt x="16" y="115"/>
                  </a:cubicBezTo>
                  <a:close/>
                  <a:moveTo>
                    <a:pt x="334" y="0"/>
                  </a:moveTo>
                  <a:cubicBezTo>
                    <a:pt x="404" y="0"/>
                    <a:pt x="404" y="0"/>
                    <a:pt x="404" y="0"/>
                  </a:cubicBezTo>
                  <a:cubicBezTo>
                    <a:pt x="411" y="0"/>
                    <a:pt x="417" y="5"/>
                    <a:pt x="419" y="11"/>
                  </a:cubicBezTo>
                  <a:cubicBezTo>
                    <a:pt x="383" y="18"/>
                    <a:pt x="349" y="34"/>
                    <a:pt x="321" y="57"/>
                  </a:cubicBezTo>
                  <a:cubicBezTo>
                    <a:pt x="319" y="55"/>
                    <a:pt x="318" y="51"/>
                    <a:pt x="318" y="48"/>
                  </a:cubicBezTo>
                  <a:cubicBezTo>
                    <a:pt x="318" y="16"/>
                    <a:pt x="318" y="16"/>
                    <a:pt x="318" y="16"/>
                  </a:cubicBezTo>
                  <a:cubicBezTo>
                    <a:pt x="318" y="7"/>
                    <a:pt x="325" y="0"/>
                    <a:pt x="334" y="0"/>
                  </a:cubicBezTo>
                  <a:close/>
                  <a:moveTo>
                    <a:pt x="175" y="0"/>
                  </a:moveTo>
                  <a:cubicBezTo>
                    <a:pt x="245" y="0"/>
                    <a:pt x="245" y="0"/>
                    <a:pt x="245" y="0"/>
                  </a:cubicBezTo>
                  <a:cubicBezTo>
                    <a:pt x="253" y="0"/>
                    <a:pt x="261" y="7"/>
                    <a:pt x="261" y="16"/>
                  </a:cubicBezTo>
                  <a:cubicBezTo>
                    <a:pt x="261" y="48"/>
                    <a:pt x="261" y="48"/>
                    <a:pt x="261" y="48"/>
                  </a:cubicBezTo>
                  <a:cubicBezTo>
                    <a:pt x="261" y="57"/>
                    <a:pt x="253" y="64"/>
                    <a:pt x="245" y="64"/>
                  </a:cubicBezTo>
                  <a:cubicBezTo>
                    <a:pt x="175" y="64"/>
                    <a:pt x="175" y="64"/>
                    <a:pt x="175" y="64"/>
                  </a:cubicBezTo>
                  <a:cubicBezTo>
                    <a:pt x="166" y="64"/>
                    <a:pt x="159" y="57"/>
                    <a:pt x="159" y="48"/>
                  </a:cubicBezTo>
                  <a:cubicBezTo>
                    <a:pt x="159" y="16"/>
                    <a:pt x="159" y="16"/>
                    <a:pt x="159" y="16"/>
                  </a:cubicBezTo>
                  <a:cubicBezTo>
                    <a:pt x="159" y="7"/>
                    <a:pt x="166" y="0"/>
                    <a:pt x="175" y="0"/>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56" name="Freeform 7"/>
            <p:cNvSpPr>
              <a:spLocks noEditPoints="1"/>
            </p:cNvSpPr>
            <p:nvPr/>
          </p:nvSpPr>
          <p:spPr bwMode="auto">
            <a:xfrm>
              <a:off x="6826001" y="4063081"/>
              <a:ext cx="340497" cy="340497"/>
            </a:xfrm>
            <a:custGeom>
              <a:avLst/>
              <a:gdLst>
                <a:gd name="T0" fmla="*/ 197 w 394"/>
                <a:gd name="T1" fmla="*/ 57 h 394"/>
                <a:gd name="T2" fmla="*/ 98 w 394"/>
                <a:gd name="T3" fmla="*/ 98 h 394"/>
                <a:gd name="T4" fmla="*/ 57 w 394"/>
                <a:gd name="T5" fmla="*/ 197 h 394"/>
                <a:gd name="T6" fmla="*/ 98 w 394"/>
                <a:gd name="T7" fmla="*/ 296 h 394"/>
                <a:gd name="T8" fmla="*/ 197 w 394"/>
                <a:gd name="T9" fmla="*/ 337 h 394"/>
                <a:gd name="T10" fmla="*/ 296 w 394"/>
                <a:gd name="T11" fmla="*/ 296 h 394"/>
                <a:gd name="T12" fmla="*/ 337 w 394"/>
                <a:gd name="T13" fmla="*/ 197 h 394"/>
                <a:gd name="T14" fmla="*/ 296 w 394"/>
                <a:gd name="T15" fmla="*/ 98 h 394"/>
                <a:gd name="T16" fmla="*/ 197 w 394"/>
                <a:gd name="T17" fmla="*/ 57 h 394"/>
                <a:gd name="T18" fmla="*/ 58 w 394"/>
                <a:gd name="T19" fmla="*/ 58 h 394"/>
                <a:gd name="T20" fmla="*/ 197 w 394"/>
                <a:gd name="T21" fmla="*/ 0 h 394"/>
                <a:gd name="T22" fmla="*/ 336 w 394"/>
                <a:gd name="T23" fmla="*/ 58 h 394"/>
                <a:gd name="T24" fmla="*/ 394 w 394"/>
                <a:gd name="T25" fmla="*/ 197 h 394"/>
                <a:gd name="T26" fmla="*/ 336 w 394"/>
                <a:gd name="T27" fmla="*/ 336 h 394"/>
                <a:gd name="T28" fmla="*/ 197 w 394"/>
                <a:gd name="T29" fmla="*/ 394 h 394"/>
                <a:gd name="T30" fmla="*/ 58 w 394"/>
                <a:gd name="T31" fmla="*/ 336 h 394"/>
                <a:gd name="T32" fmla="*/ 0 w 394"/>
                <a:gd name="T33" fmla="*/ 197 h 394"/>
                <a:gd name="T34" fmla="*/ 58 w 394"/>
                <a:gd name="T35" fmla="*/ 58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4" h="394">
                  <a:moveTo>
                    <a:pt x="197" y="57"/>
                  </a:moveTo>
                  <a:cubicBezTo>
                    <a:pt x="158" y="57"/>
                    <a:pt x="123" y="73"/>
                    <a:pt x="98" y="98"/>
                  </a:cubicBezTo>
                  <a:cubicBezTo>
                    <a:pt x="73" y="124"/>
                    <a:pt x="57" y="158"/>
                    <a:pt x="57" y="197"/>
                  </a:cubicBezTo>
                  <a:cubicBezTo>
                    <a:pt x="57" y="236"/>
                    <a:pt x="73" y="271"/>
                    <a:pt x="98" y="296"/>
                  </a:cubicBezTo>
                  <a:cubicBezTo>
                    <a:pt x="123" y="321"/>
                    <a:pt x="158" y="337"/>
                    <a:pt x="197" y="337"/>
                  </a:cubicBezTo>
                  <a:cubicBezTo>
                    <a:pt x="236" y="337"/>
                    <a:pt x="270" y="321"/>
                    <a:pt x="296" y="296"/>
                  </a:cubicBezTo>
                  <a:cubicBezTo>
                    <a:pt x="321" y="271"/>
                    <a:pt x="337" y="236"/>
                    <a:pt x="337" y="197"/>
                  </a:cubicBezTo>
                  <a:cubicBezTo>
                    <a:pt x="337" y="158"/>
                    <a:pt x="321" y="124"/>
                    <a:pt x="296" y="98"/>
                  </a:cubicBezTo>
                  <a:cubicBezTo>
                    <a:pt x="270" y="73"/>
                    <a:pt x="236" y="57"/>
                    <a:pt x="197" y="57"/>
                  </a:cubicBezTo>
                  <a:close/>
                  <a:moveTo>
                    <a:pt x="58" y="58"/>
                  </a:moveTo>
                  <a:cubicBezTo>
                    <a:pt x="93" y="22"/>
                    <a:pt x="143" y="0"/>
                    <a:pt x="197" y="0"/>
                  </a:cubicBezTo>
                  <a:cubicBezTo>
                    <a:pt x="251" y="0"/>
                    <a:pt x="301" y="22"/>
                    <a:pt x="336" y="58"/>
                  </a:cubicBezTo>
                  <a:cubicBezTo>
                    <a:pt x="372" y="93"/>
                    <a:pt x="394" y="143"/>
                    <a:pt x="394" y="197"/>
                  </a:cubicBezTo>
                  <a:cubicBezTo>
                    <a:pt x="394" y="252"/>
                    <a:pt x="372" y="301"/>
                    <a:pt x="336" y="336"/>
                  </a:cubicBezTo>
                  <a:cubicBezTo>
                    <a:pt x="301" y="372"/>
                    <a:pt x="251" y="394"/>
                    <a:pt x="197" y="394"/>
                  </a:cubicBezTo>
                  <a:cubicBezTo>
                    <a:pt x="143" y="394"/>
                    <a:pt x="93" y="372"/>
                    <a:pt x="58" y="336"/>
                  </a:cubicBezTo>
                  <a:cubicBezTo>
                    <a:pt x="22" y="301"/>
                    <a:pt x="0" y="252"/>
                    <a:pt x="0" y="197"/>
                  </a:cubicBezTo>
                  <a:cubicBezTo>
                    <a:pt x="0" y="143"/>
                    <a:pt x="22" y="93"/>
                    <a:pt x="58" y="5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sp>
          <p:nvSpPr>
            <p:cNvPr id="57" name="Freeform 8"/>
            <p:cNvSpPr>
              <a:spLocks/>
            </p:cNvSpPr>
            <p:nvPr/>
          </p:nvSpPr>
          <p:spPr bwMode="auto">
            <a:xfrm>
              <a:off x="6923651" y="4160731"/>
              <a:ext cx="99479" cy="100211"/>
            </a:xfrm>
            <a:custGeom>
              <a:avLst/>
              <a:gdLst>
                <a:gd name="T0" fmla="*/ 55 w 115"/>
                <a:gd name="T1" fmla="*/ 83 h 116"/>
                <a:gd name="T2" fmla="*/ 64 w 115"/>
                <a:gd name="T3" fmla="*/ 104 h 116"/>
                <a:gd name="T4" fmla="*/ 104 w 115"/>
                <a:gd name="T5" fmla="*/ 104 h 116"/>
                <a:gd name="T6" fmla="*/ 104 w 115"/>
                <a:gd name="T7" fmla="*/ 64 h 116"/>
                <a:gd name="T8" fmla="*/ 82 w 115"/>
                <a:gd name="T9" fmla="*/ 56 h 116"/>
                <a:gd name="T10" fmla="*/ 34 w 115"/>
                <a:gd name="T11" fmla="*/ 8 h 116"/>
                <a:gd name="T12" fmla="*/ 8 w 115"/>
                <a:gd name="T13" fmla="*/ 8 h 116"/>
                <a:gd name="T14" fmla="*/ 8 w 115"/>
                <a:gd name="T15" fmla="*/ 35 h 116"/>
                <a:gd name="T16" fmla="*/ 55 w 115"/>
                <a:gd name="T17" fmla="*/ 83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116">
                  <a:moveTo>
                    <a:pt x="55" y="83"/>
                  </a:moveTo>
                  <a:cubicBezTo>
                    <a:pt x="55" y="90"/>
                    <a:pt x="58" y="98"/>
                    <a:pt x="64" y="104"/>
                  </a:cubicBezTo>
                  <a:cubicBezTo>
                    <a:pt x="75" y="116"/>
                    <a:pt x="93" y="116"/>
                    <a:pt x="104" y="104"/>
                  </a:cubicBezTo>
                  <a:cubicBezTo>
                    <a:pt x="115" y="93"/>
                    <a:pt x="115" y="75"/>
                    <a:pt x="104" y="64"/>
                  </a:cubicBezTo>
                  <a:cubicBezTo>
                    <a:pt x="98" y="58"/>
                    <a:pt x="90" y="55"/>
                    <a:pt x="82" y="56"/>
                  </a:cubicBezTo>
                  <a:cubicBezTo>
                    <a:pt x="34" y="8"/>
                    <a:pt x="34" y="8"/>
                    <a:pt x="34" y="8"/>
                  </a:cubicBezTo>
                  <a:cubicBezTo>
                    <a:pt x="27" y="0"/>
                    <a:pt x="15" y="0"/>
                    <a:pt x="8" y="8"/>
                  </a:cubicBezTo>
                  <a:cubicBezTo>
                    <a:pt x="0" y="15"/>
                    <a:pt x="0" y="27"/>
                    <a:pt x="8" y="35"/>
                  </a:cubicBezTo>
                  <a:cubicBezTo>
                    <a:pt x="55" y="83"/>
                    <a:pt x="55" y="83"/>
                    <a:pt x="55" y="8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solidFill>
                  <a:prstClr val="black"/>
                </a:solidFill>
                <a:latin typeface="微软雅黑" panose="020B0503020204020204" pitchFamily="34" charset="-122"/>
                <a:ea typeface="微软雅黑" panose="020B0503020204020204" pitchFamily="34" charset="-122"/>
              </a:endParaRPr>
            </a:p>
          </p:txBody>
        </p:sp>
      </p:grpSp>
    </p:spTree>
    <p:extLst>
      <p:ext uri="{BB962C8B-B14F-4D97-AF65-F5344CB8AC3E}">
        <p14:creationId xmlns="" xmlns:p14="http://schemas.microsoft.com/office/powerpoint/2010/main" val="3793535065"/>
      </p:ext>
    </p:extLst>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par>
                          <p:cTn id="11" fill="hold">
                            <p:stCondLst>
                              <p:cond delay="500"/>
                            </p:stCondLst>
                            <p:childTnLst>
                              <p:par>
                                <p:cTn id="12" presetID="2" presetClass="entr" presetSubtype="2" accel="7000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1+#ppt_w/2"/>
                                          </p:val>
                                        </p:tav>
                                        <p:tav tm="100000">
                                          <p:val>
                                            <p:strVal val="#ppt_x"/>
                                          </p:val>
                                        </p:tav>
                                      </p:tavLst>
                                    </p:anim>
                                    <p:anim calcmode="lin" valueType="num">
                                      <p:cBhvr additive="base">
                                        <p:cTn id="15" dur="500" fill="hold"/>
                                        <p:tgtEl>
                                          <p:spTgt spid="7"/>
                                        </p:tgtEl>
                                        <p:attrNameLst>
                                          <p:attrName>ppt_y</p:attrName>
                                        </p:attrNameLst>
                                      </p:cBhvr>
                                      <p:tavLst>
                                        <p:tav tm="0">
                                          <p:val>
                                            <p:strVal val="#ppt_y"/>
                                          </p:val>
                                        </p:tav>
                                        <p:tav tm="100000">
                                          <p:val>
                                            <p:strVal val="#ppt_y"/>
                                          </p:val>
                                        </p:tav>
                                      </p:tavLst>
                                    </p:anim>
                                  </p:childTnLst>
                                </p:cTn>
                              </p:par>
                            </p:childTnLst>
                          </p:cTn>
                        </p:par>
                        <p:par>
                          <p:cTn id="16" fill="hold">
                            <p:stCondLst>
                              <p:cond delay="1000"/>
                            </p:stCondLst>
                            <p:childTnLst>
                              <p:par>
                                <p:cTn id="17" presetID="16" presetClass="entr" presetSubtype="37" fill="hold" grpId="0" nodeType="afterEffect">
                                  <p:stCondLst>
                                    <p:cond delay="300"/>
                                  </p:stCondLst>
                                  <p:childTnLst>
                                    <p:set>
                                      <p:cBhvr>
                                        <p:cTn id="18" dur="1" fill="hold">
                                          <p:stCondLst>
                                            <p:cond delay="0"/>
                                          </p:stCondLst>
                                        </p:cTn>
                                        <p:tgtEl>
                                          <p:spTgt spid="14"/>
                                        </p:tgtEl>
                                        <p:attrNameLst>
                                          <p:attrName>style.visibility</p:attrName>
                                        </p:attrNameLst>
                                      </p:cBhvr>
                                      <p:to>
                                        <p:strVal val="visible"/>
                                      </p:to>
                                    </p:set>
                                    <p:animEffect transition="in" filter="barn(outVertical)">
                                      <p:cBhvr>
                                        <p:cTn id="19" dur="700"/>
                                        <p:tgtEl>
                                          <p:spTgt spid="14"/>
                                        </p:tgtEl>
                                      </p:cBhvr>
                                    </p:animEffect>
                                  </p:childTnLst>
                                </p:cTn>
                              </p:par>
                              <p:par>
                                <p:cTn id="20" presetID="53" presetClass="entr" presetSubtype="16" fill="hold" nodeType="withEffect">
                                  <p:stCondLst>
                                    <p:cond delay="0"/>
                                  </p:stCondLst>
                                  <p:childTnLst>
                                    <p:set>
                                      <p:cBhvr>
                                        <p:cTn id="21" dur="1" fill="hold">
                                          <p:stCondLst>
                                            <p:cond delay="0"/>
                                          </p:stCondLst>
                                        </p:cTn>
                                        <p:tgtEl>
                                          <p:spTgt spid="37"/>
                                        </p:tgtEl>
                                        <p:attrNameLst>
                                          <p:attrName>style.visibility</p:attrName>
                                        </p:attrNameLst>
                                      </p:cBhvr>
                                      <p:to>
                                        <p:strVal val="visible"/>
                                      </p:to>
                                    </p:set>
                                    <p:anim calcmode="lin" valueType="num">
                                      <p:cBhvr>
                                        <p:cTn id="22" dur="600" fill="hold"/>
                                        <p:tgtEl>
                                          <p:spTgt spid="37"/>
                                        </p:tgtEl>
                                        <p:attrNameLst>
                                          <p:attrName>ppt_w</p:attrName>
                                        </p:attrNameLst>
                                      </p:cBhvr>
                                      <p:tavLst>
                                        <p:tav tm="0">
                                          <p:val>
                                            <p:fltVal val="0"/>
                                          </p:val>
                                        </p:tav>
                                        <p:tav tm="100000">
                                          <p:val>
                                            <p:strVal val="#ppt_w"/>
                                          </p:val>
                                        </p:tav>
                                      </p:tavLst>
                                    </p:anim>
                                    <p:anim calcmode="lin" valueType="num">
                                      <p:cBhvr>
                                        <p:cTn id="23" dur="600" fill="hold"/>
                                        <p:tgtEl>
                                          <p:spTgt spid="37"/>
                                        </p:tgtEl>
                                        <p:attrNameLst>
                                          <p:attrName>ppt_h</p:attrName>
                                        </p:attrNameLst>
                                      </p:cBhvr>
                                      <p:tavLst>
                                        <p:tav tm="0">
                                          <p:val>
                                            <p:fltVal val="0"/>
                                          </p:val>
                                        </p:tav>
                                        <p:tav tm="100000">
                                          <p:val>
                                            <p:strVal val="#ppt_h"/>
                                          </p:val>
                                        </p:tav>
                                      </p:tavLst>
                                    </p:anim>
                                    <p:animEffect transition="in" filter="fade">
                                      <p:cBhvr>
                                        <p:cTn id="24" dur="600"/>
                                        <p:tgtEl>
                                          <p:spTgt spid="37"/>
                                        </p:tgtEl>
                                      </p:cBhvr>
                                    </p:animEffect>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300" fill="hold"/>
                                        <p:tgtEl>
                                          <p:spTgt spid="5"/>
                                        </p:tgtEl>
                                        <p:attrNameLst>
                                          <p:attrName>ppt_w</p:attrName>
                                        </p:attrNameLst>
                                      </p:cBhvr>
                                      <p:tavLst>
                                        <p:tav tm="0">
                                          <p:val>
                                            <p:fltVal val="0"/>
                                          </p:val>
                                        </p:tav>
                                        <p:tav tm="100000">
                                          <p:val>
                                            <p:strVal val="#ppt_w"/>
                                          </p:val>
                                        </p:tav>
                                      </p:tavLst>
                                    </p:anim>
                                    <p:anim calcmode="lin" valueType="num">
                                      <p:cBhvr>
                                        <p:cTn id="29" dur="300" fill="hold"/>
                                        <p:tgtEl>
                                          <p:spTgt spid="5"/>
                                        </p:tgtEl>
                                        <p:attrNameLst>
                                          <p:attrName>ppt_h</p:attrName>
                                        </p:attrNameLst>
                                      </p:cBhvr>
                                      <p:tavLst>
                                        <p:tav tm="0">
                                          <p:val>
                                            <p:fltVal val="0"/>
                                          </p:val>
                                        </p:tav>
                                        <p:tav tm="100000">
                                          <p:val>
                                            <p:strVal val="#ppt_h"/>
                                          </p:val>
                                        </p:tav>
                                      </p:tavLst>
                                    </p:anim>
                                    <p:animEffect transition="in" filter="fade">
                                      <p:cBhvr>
                                        <p:cTn id="30" dur="300"/>
                                        <p:tgtEl>
                                          <p:spTgt spid="5"/>
                                        </p:tgtEl>
                                      </p:cBhvr>
                                    </p:animEffect>
                                  </p:childTnLst>
                                </p:cTn>
                              </p:par>
                            </p:childTnLst>
                          </p:cTn>
                        </p:par>
                        <p:par>
                          <p:cTn id="31" fill="hold">
                            <p:stCondLst>
                              <p:cond delay="2300"/>
                            </p:stCondLst>
                            <p:childTnLst>
                              <p:par>
                                <p:cTn id="32" presetID="32" presetClass="emph" presetSubtype="0" fill="hold" nodeType="afterEffect">
                                  <p:stCondLst>
                                    <p:cond delay="0"/>
                                  </p:stCondLst>
                                  <p:childTnLst>
                                    <p:animRot by="120000">
                                      <p:cBhvr>
                                        <p:cTn id="33" dur="50" fill="hold">
                                          <p:stCondLst>
                                            <p:cond delay="0"/>
                                          </p:stCondLst>
                                        </p:cTn>
                                        <p:tgtEl>
                                          <p:spTgt spid="5"/>
                                        </p:tgtEl>
                                        <p:attrNameLst>
                                          <p:attrName>r</p:attrName>
                                        </p:attrNameLst>
                                      </p:cBhvr>
                                    </p:animRot>
                                    <p:animRot by="-240000">
                                      <p:cBhvr>
                                        <p:cTn id="34" dur="100" fill="hold">
                                          <p:stCondLst>
                                            <p:cond delay="100"/>
                                          </p:stCondLst>
                                        </p:cTn>
                                        <p:tgtEl>
                                          <p:spTgt spid="5"/>
                                        </p:tgtEl>
                                        <p:attrNameLst>
                                          <p:attrName>r</p:attrName>
                                        </p:attrNameLst>
                                      </p:cBhvr>
                                    </p:animRot>
                                    <p:animRot by="240000">
                                      <p:cBhvr>
                                        <p:cTn id="35" dur="100" fill="hold">
                                          <p:stCondLst>
                                            <p:cond delay="200"/>
                                          </p:stCondLst>
                                        </p:cTn>
                                        <p:tgtEl>
                                          <p:spTgt spid="5"/>
                                        </p:tgtEl>
                                        <p:attrNameLst>
                                          <p:attrName>r</p:attrName>
                                        </p:attrNameLst>
                                      </p:cBhvr>
                                    </p:animRot>
                                    <p:animRot by="-240000">
                                      <p:cBhvr>
                                        <p:cTn id="36" dur="100" fill="hold">
                                          <p:stCondLst>
                                            <p:cond delay="300"/>
                                          </p:stCondLst>
                                        </p:cTn>
                                        <p:tgtEl>
                                          <p:spTgt spid="5"/>
                                        </p:tgtEl>
                                        <p:attrNameLst>
                                          <p:attrName>r</p:attrName>
                                        </p:attrNameLst>
                                      </p:cBhvr>
                                    </p:animRot>
                                    <p:animRot by="120000">
                                      <p:cBhvr>
                                        <p:cTn id="37" dur="100" fill="hold">
                                          <p:stCondLst>
                                            <p:cond delay="400"/>
                                          </p:stCondLst>
                                        </p:cTn>
                                        <p:tgtEl>
                                          <p:spTgt spid="5"/>
                                        </p:tgtEl>
                                        <p:attrNameLst>
                                          <p:attrName>r</p:attrName>
                                        </p:attrNameLst>
                                      </p:cBhvr>
                                    </p:animRot>
                                  </p:childTnLst>
                                </p:cTn>
                              </p:par>
                            </p:childTnLst>
                          </p:cTn>
                        </p:par>
                        <p:par>
                          <p:cTn id="38" fill="hold">
                            <p:stCondLst>
                              <p:cond delay="2800"/>
                            </p:stCondLst>
                            <p:childTnLst>
                              <p:par>
                                <p:cTn id="39" presetID="37" presetClass="entr" presetSubtype="0" fill="hold"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fade">
                                      <p:cBhvr>
                                        <p:cTn id="41" dur="500"/>
                                        <p:tgtEl>
                                          <p:spTgt spid="41"/>
                                        </p:tgtEl>
                                      </p:cBhvr>
                                    </p:animEffect>
                                    <p:anim calcmode="lin" valueType="num">
                                      <p:cBhvr>
                                        <p:cTn id="42" dur="500" fill="hold"/>
                                        <p:tgtEl>
                                          <p:spTgt spid="41"/>
                                        </p:tgtEl>
                                        <p:attrNameLst>
                                          <p:attrName>ppt_x</p:attrName>
                                        </p:attrNameLst>
                                      </p:cBhvr>
                                      <p:tavLst>
                                        <p:tav tm="0">
                                          <p:val>
                                            <p:strVal val="#ppt_x"/>
                                          </p:val>
                                        </p:tav>
                                        <p:tav tm="100000">
                                          <p:val>
                                            <p:strVal val="#ppt_x"/>
                                          </p:val>
                                        </p:tav>
                                      </p:tavLst>
                                    </p:anim>
                                    <p:anim calcmode="lin" valueType="num">
                                      <p:cBhvr>
                                        <p:cTn id="43" dur="450" decel="100000" fill="hold"/>
                                        <p:tgtEl>
                                          <p:spTgt spid="41"/>
                                        </p:tgtEl>
                                        <p:attrNameLst>
                                          <p:attrName>ppt_y</p:attrName>
                                        </p:attrNameLst>
                                      </p:cBhvr>
                                      <p:tavLst>
                                        <p:tav tm="0">
                                          <p:val>
                                            <p:strVal val="#ppt_y+1"/>
                                          </p:val>
                                        </p:tav>
                                        <p:tav tm="100000">
                                          <p:val>
                                            <p:strVal val="#ppt_y-.03"/>
                                          </p:val>
                                        </p:tav>
                                      </p:tavLst>
                                    </p:anim>
                                    <p:anim calcmode="lin" valueType="num">
                                      <p:cBhvr>
                                        <p:cTn id="44" dur="50" accel="100000" fill="hold">
                                          <p:stCondLst>
                                            <p:cond delay="450"/>
                                          </p:stCondLst>
                                        </p:cTn>
                                        <p:tgtEl>
                                          <p:spTgt spid="41"/>
                                        </p:tgtEl>
                                        <p:attrNameLst>
                                          <p:attrName>ppt_y</p:attrName>
                                        </p:attrNameLst>
                                      </p:cBhvr>
                                      <p:tavLst>
                                        <p:tav tm="0">
                                          <p:val>
                                            <p:strVal val="#ppt_y-.03"/>
                                          </p:val>
                                        </p:tav>
                                        <p:tav tm="100000">
                                          <p:val>
                                            <p:strVal val="#ppt_y"/>
                                          </p:val>
                                        </p:tav>
                                      </p:tavLst>
                                    </p:anim>
                                  </p:childTnLst>
                                </p:cTn>
                              </p:par>
                            </p:childTnLst>
                          </p:cTn>
                        </p:par>
                        <p:par>
                          <p:cTn id="45" fill="hold">
                            <p:stCondLst>
                              <p:cond delay="3300"/>
                            </p:stCondLst>
                            <p:childTnLst>
                              <p:par>
                                <p:cTn id="46" presetID="53" presetClass="entr" presetSubtype="16" fill="hold" nodeType="afterEffect">
                                  <p:stCondLst>
                                    <p:cond delay="0"/>
                                  </p:stCondLst>
                                  <p:childTnLst>
                                    <p:set>
                                      <p:cBhvr>
                                        <p:cTn id="47" dur="1" fill="hold">
                                          <p:stCondLst>
                                            <p:cond delay="0"/>
                                          </p:stCondLst>
                                        </p:cTn>
                                        <p:tgtEl>
                                          <p:spTgt spid="4"/>
                                        </p:tgtEl>
                                        <p:attrNameLst>
                                          <p:attrName>style.visibility</p:attrName>
                                        </p:attrNameLst>
                                      </p:cBhvr>
                                      <p:to>
                                        <p:strVal val="visible"/>
                                      </p:to>
                                    </p:set>
                                    <p:anim calcmode="lin" valueType="num">
                                      <p:cBhvr>
                                        <p:cTn id="48" dur="300" fill="hold"/>
                                        <p:tgtEl>
                                          <p:spTgt spid="4"/>
                                        </p:tgtEl>
                                        <p:attrNameLst>
                                          <p:attrName>ppt_w</p:attrName>
                                        </p:attrNameLst>
                                      </p:cBhvr>
                                      <p:tavLst>
                                        <p:tav tm="0">
                                          <p:val>
                                            <p:fltVal val="0"/>
                                          </p:val>
                                        </p:tav>
                                        <p:tav tm="100000">
                                          <p:val>
                                            <p:strVal val="#ppt_w"/>
                                          </p:val>
                                        </p:tav>
                                      </p:tavLst>
                                    </p:anim>
                                    <p:anim calcmode="lin" valueType="num">
                                      <p:cBhvr>
                                        <p:cTn id="49" dur="300" fill="hold"/>
                                        <p:tgtEl>
                                          <p:spTgt spid="4"/>
                                        </p:tgtEl>
                                        <p:attrNameLst>
                                          <p:attrName>ppt_h</p:attrName>
                                        </p:attrNameLst>
                                      </p:cBhvr>
                                      <p:tavLst>
                                        <p:tav tm="0">
                                          <p:val>
                                            <p:fltVal val="0"/>
                                          </p:val>
                                        </p:tav>
                                        <p:tav tm="100000">
                                          <p:val>
                                            <p:strVal val="#ppt_h"/>
                                          </p:val>
                                        </p:tav>
                                      </p:tavLst>
                                    </p:anim>
                                    <p:animEffect transition="in" filter="fade">
                                      <p:cBhvr>
                                        <p:cTn id="50" dur="300"/>
                                        <p:tgtEl>
                                          <p:spTgt spid="4"/>
                                        </p:tgtEl>
                                      </p:cBhvr>
                                    </p:animEffect>
                                  </p:childTnLst>
                                </p:cTn>
                              </p:par>
                            </p:childTnLst>
                          </p:cTn>
                        </p:par>
                        <p:par>
                          <p:cTn id="51" fill="hold">
                            <p:stCondLst>
                              <p:cond delay="3600"/>
                            </p:stCondLst>
                            <p:childTnLst>
                              <p:par>
                                <p:cTn id="52" presetID="32" presetClass="emph" presetSubtype="0" fill="hold" nodeType="afterEffect">
                                  <p:stCondLst>
                                    <p:cond delay="0"/>
                                  </p:stCondLst>
                                  <p:childTnLst>
                                    <p:animRot by="120000">
                                      <p:cBhvr>
                                        <p:cTn id="53" dur="50" fill="hold">
                                          <p:stCondLst>
                                            <p:cond delay="0"/>
                                          </p:stCondLst>
                                        </p:cTn>
                                        <p:tgtEl>
                                          <p:spTgt spid="4"/>
                                        </p:tgtEl>
                                        <p:attrNameLst>
                                          <p:attrName>r</p:attrName>
                                        </p:attrNameLst>
                                      </p:cBhvr>
                                    </p:animRot>
                                    <p:animRot by="-240000">
                                      <p:cBhvr>
                                        <p:cTn id="54" dur="100" fill="hold">
                                          <p:stCondLst>
                                            <p:cond delay="100"/>
                                          </p:stCondLst>
                                        </p:cTn>
                                        <p:tgtEl>
                                          <p:spTgt spid="4"/>
                                        </p:tgtEl>
                                        <p:attrNameLst>
                                          <p:attrName>r</p:attrName>
                                        </p:attrNameLst>
                                      </p:cBhvr>
                                    </p:animRot>
                                    <p:animRot by="240000">
                                      <p:cBhvr>
                                        <p:cTn id="55" dur="100" fill="hold">
                                          <p:stCondLst>
                                            <p:cond delay="200"/>
                                          </p:stCondLst>
                                        </p:cTn>
                                        <p:tgtEl>
                                          <p:spTgt spid="4"/>
                                        </p:tgtEl>
                                        <p:attrNameLst>
                                          <p:attrName>r</p:attrName>
                                        </p:attrNameLst>
                                      </p:cBhvr>
                                    </p:animRot>
                                    <p:animRot by="-240000">
                                      <p:cBhvr>
                                        <p:cTn id="56" dur="100" fill="hold">
                                          <p:stCondLst>
                                            <p:cond delay="300"/>
                                          </p:stCondLst>
                                        </p:cTn>
                                        <p:tgtEl>
                                          <p:spTgt spid="4"/>
                                        </p:tgtEl>
                                        <p:attrNameLst>
                                          <p:attrName>r</p:attrName>
                                        </p:attrNameLst>
                                      </p:cBhvr>
                                    </p:animRot>
                                    <p:animRot by="120000">
                                      <p:cBhvr>
                                        <p:cTn id="57" dur="100" fill="hold">
                                          <p:stCondLst>
                                            <p:cond delay="400"/>
                                          </p:stCondLst>
                                        </p:cTn>
                                        <p:tgtEl>
                                          <p:spTgt spid="4"/>
                                        </p:tgtEl>
                                        <p:attrNameLst>
                                          <p:attrName>r</p:attrName>
                                        </p:attrNameLst>
                                      </p:cBhvr>
                                    </p:animRot>
                                  </p:childTnLst>
                                </p:cTn>
                              </p:par>
                            </p:childTnLst>
                          </p:cTn>
                        </p:par>
                        <p:par>
                          <p:cTn id="58" fill="hold">
                            <p:stCondLst>
                              <p:cond delay="4100"/>
                            </p:stCondLst>
                            <p:childTnLst>
                              <p:par>
                                <p:cTn id="59" presetID="37" presetClass="entr" presetSubtype="0" fill="hold" nodeType="afterEffect">
                                  <p:stCondLst>
                                    <p:cond delay="0"/>
                                  </p:stCondLst>
                                  <p:childTnLst>
                                    <p:set>
                                      <p:cBhvr>
                                        <p:cTn id="60" dur="1" fill="hold">
                                          <p:stCondLst>
                                            <p:cond delay="0"/>
                                          </p:stCondLst>
                                        </p:cTn>
                                        <p:tgtEl>
                                          <p:spTgt spid="42"/>
                                        </p:tgtEl>
                                        <p:attrNameLst>
                                          <p:attrName>style.visibility</p:attrName>
                                        </p:attrNameLst>
                                      </p:cBhvr>
                                      <p:to>
                                        <p:strVal val="visible"/>
                                      </p:to>
                                    </p:set>
                                    <p:animEffect transition="in" filter="fade">
                                      <p:cBhvr>
                                        <p:cTn id="61" dur="500"/>
                                        <p:tgtEl>
                                          <p:spTgt spid="42"/>
                                        </p:tgtEl>
                                      </p:cBhvr>
                                    </p:animEffect>
                                    <p:anim calcmode="lin" valueType="num">
                                      <p:cBhvr>
                                        <p:cTn id="62" dur="500" fill="hold"/>
                                        <p:tgtEl>
                                          <p:spTgt spid="42"/>
                                        </p:tgtEl>
                                        <p:attrNameLst>
                                          <p:attrName>ppt_x</p:attrName>
                                        </p:attrNameLst>
                                      </p:cBhvr>
                                      <p:tavLst>
                                        <p:tav tm="0">
                                          <p:val>
                                            <p:strVal val="#ppt_x"/>
                                          </p:val>
                                        </p:tav>
                                        <p:tav tm="100000">
                                          <p:val>
                                            <p:strVal val="#ppt_x"/>
                                          </p:val>
                                        </p:tav>
                                      </p:tavLst>
                                    </p:anim>
                                    <p:anim calcmode="lin" valueType="num">
                                      <p:cBhvr>
                                        <p:cTn id="63" dur="450" decel="100000" fill="hold"/>
                                        <p:tgtEl>
                                          <p:spTgt spid="42"/>
                                        </p:tgtEl>
                                        <p:attrNameLst>
                                          <p:attrName>ppt_y</p:attrName>
                                        </p:attrNameLst>
                                      </p:cBhvr>
                                      <p:tavLst>
                                        <p:tav tm="0">
                                          <p:val>
                                            <p:strVal val="#ppt_y+1"/>
                                          </p:val>
                                        </p:tav>
                                        <p:tav tm="100000">
                                          <p:val>
                                            <p:strVal val="#ppt_y-.03"/>
                                          </p:val>
                                        </p:tav>
                                      </p:tavLst>
                                    </p:anim>
                                    <p:anim calcmode="lin" valueType="num">
                                      <p:cBhvr>
                                        <p:cTn id="64" dur="50" accel="100000" fill="hold">
                                          <p:stCondLst>
                                            <p:cond delay="450"/>
                                          </p:stCondLst>
                                        </p:cTn>
                                        <p:tgtEl>
                                          <p:spTgt spid="42"/>
                                        </p:tgtEl>
                                        <p:attrNameLst>
                                          <p:attrName>ppt_y</p:attrName>
                                        </p:attrNameLst>
                                      </p:cBhvr>
                                      <p:tavLst>
                                        <p:tav tm="0">
                                          <p:val>
                                            <p:strVal val="#ppt_y-.03"/>
                                          </p:val>
                                        </p:tav>
                                        <p:tav tm="100000">
                                          <p:val>
                                            <p:strVal val="#ppt_y"/>
                                          </p:val>
                                        </p:tav>
                                      </p:tavLst>
                                    </p:anim>
                                  </p:childTnLst>
                                </p:cTn>
                              </p:par>
                            </p:childTnLst>
                          </p:cTn>
                        </p:par>
                        <p:par>
                          <p:cTn id="65" fill="hold">
                            <p:stCondLst>
                              <p:cond delay="4600"/>
                            </p:stCondLst>
                            <p:childTnLst>
                              <p:par>
                                <p:cTn id="66" presetID="22" presetClass="entr" presetSubtype="8" fill="hold" nodeType="afterEffect">
                                  <p:stCondLst>
                                    <p:cond delay="0"/>
                                  </p:stCondLst>
                                  <p:childTnLst>
                                    <p:set>
                                      <p:cBhvr>
                                        <p:cTn id="67" dur="1" fill="hold">
                                          <p:stCondLst>
                                            <p:cond delay="0"/>
                                          </p:stCondLst>
                                        </p:cTn>
                                        <p:tgtEl>
                                          <p:spTgt spid="46"/>
                                        </p:tgtEl>
                                        <p:attrNameLst>
                                          <p:attrName>style.visibility</p:attrName>
                                        </p:attrNameLst>
                                      </p:cBhvr>
                                      <p:to>
                                        <p:strVal val="visible"/>
                                      </p:to>
                                    </p:set>
                                    <p:animEffect transition="in" filter="wipe(left)">
                                      <p:cBhvr>
                                        <p:cTn id="68" dur="800"/>
                                        <p:tgtEl>
                                          <p:spTgt spid="46"/>
                                        </p:tgtEl>
                                      </p:cBhvr>
                                    </p:animEffect>
                                  </p:childTnLst>
                                </p:cTn>
                              </p:par>
                            </p:childTnLst>
                          </p:cTn>
                        </p:par>
                        <p:par>
                          <p:cTn id="69" fill="hold">
                            <p:stCondLst>
                              <p:cond delay="5400"/>
                            </p:stCondLst>
                            <p:childTnLst>
                              <p:par>
                                <p:cTn id="70" presetID="2" presetClass="entr" presetSubtype="4" accel="70000" fill="hold" grpId="0" nodeType="afterEffect">
                                  <p:stCondLst>
                                    <p:cond delay="0"/>
                                  </p:stCondLst>
                                  <p:childTnLst>
                                    <p:set>
                                      <p:cBhvr>
                                        <p:cTn id="71" dur="1" fill="hold">
                                          <p:stCondLst>
                                            <p:cond delay="0"/>
                                          </p:stCondLst>
                                        </p:cTn>
                                        <p:tgtEl>
                                          <p:spTgt spid="25"/>
                                        </p:tgtEl>
                                        <p:attrNameLst>
                                          <p:attrName>style.visibility</p:attrName>
                                        </p:attrNameLst>
                                      </p:cBhvr>
                                      <p:to>
                                        <p:strVal val="visible"/>
                                      </p:to>
                                    </p:set>
                                    <p:anim calcmode="lin" valueType="num">
                                      <p:cBhvr additive="base">
                                        <p:cTn id="72" dur="500" fill="hold"/>
                                        <p:tgtEl>
                                          <p:spTgt spid="25"/>
                                        </p:tgtEl>
                                        <p:attrNameLst>
                                          <p:attrName>ppt_x</p:attrName>
                                        </p:attrNameLst>
                                      </p:cBhvr>
                                      <p:tavLst>
                                        <p:tav tm="0">
                                          <p:val>
                                            <p:strVal val="#ppt_x"/>
                                          </p:val>
                                        </p:tav>
                                        <p:tav tm="100000">
                                          <p:val>
                                            <p:strVal val="#ppt_x"/>
                                          </p:val>
                                        </p:tav>
                                      </p:tavLst>
                                    </p:anim>
                                    <p:anim calcmode="lin" valueType="num">
                                      <p:cBhvr additive="base">
                                        <p:cTn id="73" dur="500" fill="hold"/>
                                        <p:tgtEl>
                                          <p:spTgt spid="25"/>
                                        </p:tgtEl>
                                        <p:attrNameLst>
                                          <p:attrName>ppt_y</p:attrName>
                                        </p:attrNameLst>
                                      </p:cBhvr>
                                      <p:tavLst>
                                        <p:tav tm="0">
                                          <p:val>
                                            <p:strVal val="1+#ppt_h/2"/>
                                          </p:val>
                                        </p:tav>
                                        <p:tav tm="100000">
                                          <p:val>
                                            <p:strVal val="#ppt_y"/>
                                          </p:val>
                                        </p:tav>
                                      </p:tavLst>
                                    </p:anim>
                                  </p:childTnLst>
                                </p:cTn>
                              </p:par>
                            </p:childTnLst>
                          </p:cTn>
                        </p:par>
                        <p:par>
                          <p:cTn id="74" fill="hold">
                            <p:stCondLst>
                              <p:cond delay="5900"/>
                            </p:stCondLst>
                            <p:childTnLst>
                              <p:par>
                                <p:cTn id="75" presetID="23" presetClass="entr" presetSubtype="16" fill="hold" nodeType="after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p:cTn id="77" dur="300" fill="hold"/>
                                        <p:tgtEl>
                                          <p:spTgt spid="26"/>
                                        </p:tgtEl>
                                        <p:attrNameLst>
                                          <p:attrName>ppt_w</p:attrName>
                                        </p:attrNameLst>
                                      </p:cBhvr>
                                      <p:tavLst>
                                        <p:tav tm="0">
                                          <p:val>
                                            <p:fltVal val="0"/>
                                          </p:val>
                                        </p:tav>
                                        <p:tav tm="100000">
                                          <p:val>
                                            <p:strVal val="#ppt_w"/>
                                          </p:val>
                                        </p:tav>
                                      </p:tavLst>
                                    </p:anim>
                                    <p:anim calcmode="lin" valueType="num">
                                      <p:cBhvr>
                                        <p:cTn id="78" dur="300" fill="hold"/>
                                        <p:tgtEl>
                                          <p:spTgt spid="26"/>
                                        </p:tgtEl>
                                        <p:attrNameLst>
                                          <p:attrName>ppt_h</p:attrName>
                                        </p:attrNameLst>
                                      </p:cBhvr>
                                      <p:tavLst>
                                        <p:tav tm="0">
                                          <p:val>
                                            <p:fltVal val="0"/>
                                          </p:val>
                                        </p:tav>
                                        <p:tav tm="100000">
                                          <p:val>
                                            <p:strVal val="#ppt_h"/>
                                          </p:val>
                                        </p:tav>
                                      </p:tavLst>
                                    </p:anim>
                                  </p:childTnLst>
                                </p:cTn>
                              </p:par>
                            </p:childTnLst>
                          </p:cTn>
                        </p:par>
                        <p:par>
                          <p:cTn id="79" fill="hold">
                            <p:stCondLst>
                              <p:cond delay="6200"/>
                            </p:stCondLst>
                            <p:childTnLst>
                              <p:par>
                                <p:cTn id="80" presetID="26" presetClass="emph" presetSubtype="0" fill="hold" nodeType="afterEffect">
                                  <p:stCondLst>
                                    <p:cond delay="0"/>
                                  </p:stCondLst>
                                  <p:childTnLst>
                                    <p:animEffect transition="out" filter="fade">
                                      <p:cBhvr>
                                        <p:cTn id="81" dur="500" tmFilter="0, 0; .2, .5; .8, .5; 1, 0"/>
                                        <p:tgtEl>
                                          <p:spTgt spid="26"/>
                                        </p:tgtEl>
                                      </p:cBhvr>
                                    </p:animEffect>
                                    <p:animScale>
                                      <p:cBhvr>
                                        <p:cTn id="82" dur="250" autoRev="1" fill="hold"/>
                                        <p:tgtEl>
                                          <p:spTgt spid="26"/>
                                        </p:tgtEl>
                                      </p:cBhvr>
                                      <p:by x="105000" y="105000"/>
                                    </p:animScale>
                                  </p:childTnLst>
                                </p:cTn>
                              </p:par>
                            </p:childTnLst>
                          </p:cTn>
                        </p:par>
                        <p:par>
                          <p:cTn id="83" fill="hold">
                            <p:stCondLst>
                              <p:cond delay="6700"/>
                            </p:stCondLst>
                            <p:childTnLst>
                              <p:par>
                                <p:cTn id="84" presetID="2" presetClass="entr" presetSubtype="4" accel="70000" fill="hold" grpId="0" nodeType="afterEffect">
                                  <p:stCondLst>
                                    <p:cond delay="0"/>
                                  </p:stCondLst>
                                  <p:childTnLst>
                                    <p:set>
                                      <p:cBhvr>
                                        <p:cTn id="85" dur="1" fill="hold">
                                          <p:stCondLst>
                                            <p:cond delay="0"/>
                                          </p:stCondLst>
                                        </p:cTn>
                                        <p:tgtEl>
                                          <p:spTgt spid="29"/>
                                        </p:tgtEl>
                                        <p:attrNameLst>
                                          <p:attrName>style.visibility</p:attrName>
                                        </p:attrNameLst>
                                      </p:cBhvr>
                                      <p:to>
                                        <p:strVal val="visible"/>
                                      </p:to>
                                    </p:set>
                                    <p:anim calcmode="lin" valueType="num">
                                      <p:cBhvr additive="base">
                                        <p:cTn id="86" dur="500" fill="hold"/>
                                        <p:tgtEl>
                                          <p:spTgt spid="29"/>
                                        </p:tgtEl>
                                        <p:attrNameLst>
                                          <p:attrName>ppt_x</p:attrName>
                                        </p:attrNameLst>
                                      </p:cBhvr>
                                      <p:tavLst>
                                        <p:tav tm="0">
                                          <p:val>
                                            <p:strVal val="#ppt_x"/>
                                          </p:val>
                                        </p:tav>
                                        <p:tav tm="100000">
                                          <p:val>
                                            <p:strVal val="#ppt_x"/>
                                          </p:val>
                                        </p:tav>
                                      </p:tavLst>
                                    </p:anim>
                                    <p:anim calcmode="lin" valueType="num">
                                      <p:cBhvr additive="base">
                                        <p:cTn id="87" dur="500" fill="hold"/>
                                        <p:tgtEl>
                                          <p:spTgt spid="29"/>
                                        </p:tgtEl>
                                        <p:attrNameLst>
                                          <p:attrName>ppt_y</p:attrName>
                                        </p:attrNameLst>
                                      </p:cBhvr>
                                      <p:tavLst>
                                        <p:tav tm="0">
                                          <p:val>
                                            <p:strVal val="1+#ppt_h/2"/>
                                          </p:val>
                                        </p:tav>
                                        <p:tav tm="100000">
                                          <p:val>
                                            <p:strVal val="#ppt_y"/>
                                          </p:val>
                                        </p:tav>
                                      </p:tavLst>
                                    </p:anim>
                                  </p:childTnLst>
                                </p:cTn>
                              </p:par>
                            </p:childTnLst>
                          </p:cTn>
                        </p:par>
                        <p:par>
                          <p:cTn id="88" fill="hold">
                            <p:stCondLst>
                              <p:cond delay="7200"/>
                            </p:stCondLst>
                            <p:childTnLst>
                              <p:par>
                                <p:cTn id="89" presetID="23" presetClass="entr" presetSubtype="16"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anim calcmode="lin" valueType="num">
                                      <p:cBhvr>
                                        <p:cTn id="91" dur="400" fill="hold"/>
                                        <p:tgtEl>
                                          <p:spTgt spid="30"/>
                                        </p:tgtEl>
                                        <p:attrNameLst>
                                          <p:attrName>ppt_w</p:attrName>
                                        </p:attrNameLst>
                                      </p:cBhvr>
                                      <p:tavLst>
                                        <p:tav tm="0">
                                          <p:val>
                                            <p:fltVal val="0"/>
                                          </p:val>
                                        </p:tav>
                                        <p:tav tm="100000">
                                          <p:val>
                                            <p:strVal val="#ppt_w"/>
                                          </p:val>
                                        </p:tav>
                                      </p:tavLst>
                                    </p:anim>
                                    <p:anim calcmode="lin" valueType="num">
                                      <p:cBhvr>
                                        <p:cTn id="92" dur="400" fill="hold"/>
                                        <p:tgtEl>
                                          <p:spTgt spid="30"/>
                                        </p:tgtEl>
                                        <p:attrNameLst>
                                          <p:attrName>ppt_h</p:attrName>
                                        </p:attrNameLst>
                                      </p:cBhvr>
                                      <p:tavLst>
                                        <p:tav tm="0">
                                          <p:val>
                                            <p:fltVal val="0"/>
                                          </p:val>
                                        </p:tav>
                                        <p:tav tm="100000">
                                          <p:val>
                                            <p:strVal val="#ppt_h"/>
                                          </p:val>
                                        </p:tav>
                                      </p:tavLst>
                                    </p:anim>
                                  </p:childTnLst>
                                </p:cTn>
                              </p:par>
                            </p:childTnLst>
                          </p:cTn>
                        </p:par>
                        <p:par>
                          <p:cTn id="93" fill="hold">
                            <p:stCondLst>
                              <p:cond delay="7600"/>
                            </p:stCondLst>
                            <p:childTnLst>
                              <p:par>
                                <p:cTn id="94" presetID="26" presetClass="emph" presetSubtype="0" fill="hold" nodeType="afterEffect">
                                  <p:stCondLst>
                                    <p:cond delay="0"/>
                                  </p:stCondLst>
                                  <p:childTnLst>
                                    <p:animEffect transition="out" filter="fade">
                                      <p:cBhvr>
                                        <p:cTn id="95" dur="500" tmFilter="0, 0; .2, .5; .8, .5; 1, 0"/>
                                        <p:tgtEl>
                                          <p:spTgt spid="30"/>
                                        </p:tgtEl>
                                      </p:cBhvr>
                                    </p:animEffect>
                                    <p:animScale>
                                      <p:cBhvr>
                                        <p:cTn id="96" dur="250" autoRev="1" fill="hold"/>
                                        <p:tgtEl>
                                          <p:spTgt spid="30"/>
                                        </p:tgtEl>
                                      </p:cBhvr>
                                      <p:by x="105000" y="105000"/>
                                    </p:animScale>
                                  </p:childTnLst>
                                </p:cTn>
                              </p:par>
                            </p:childTnLst>
                          </p:cTn>
                        </p:par>
                        <p:par>
                          <p:cTn id="97" fill="hold">
                            <p:stCondLst>
                              <p:cond delay="8100"/>
                            </p:stCondLst>
                            <p:childTnLst>
                              <p:par>
                                <p:cTn id="98" presetID="2" presetClass="entr" presetSubtype="4" accel="70000" fill="hold" grpId="0" nodeType="afterEffect">
                                  <p:stCondLst>
                                    <p:cond delay="0"/>
                                  </p:stCondLst>
                                  <p:childTnLst>
                                    <p:set>
                                      <p:cBhvr>
                                        <p:cTn id="99" dur="1" fill="hold">
                                          <p:stCondLst>
                                            <p:cond delay="0"/>
                                          </p:stCondLst>
                                        </p:cTn>
                                        <p:tgtEl>
                                          <p:spTgt spid="33"/>
                                        </p:tgtEl>
                                        <p:attrNameLst>
                                          <p:attrName>style.visibility</p:attrName>
                                        </p:attrNameLst>
                                      </p:cBhvr>
                                      <p:to>
                                        <p:strVal val="visible"/>
                                      </p:to>
                                    </p:set>
                                    <p:anim calcmode="lin" valueType="num">
                                      <p:cBhvr additive="base">
                                        <p:cTn id="100" dur="500" fill="hold"/>
                                        <p:tgtEl>
                                          <p:spTgt spid="33"/>
                                        </p:tgtEl>
                                        <p:attrNameLst>
                                          <p:attrName>ppt_x</p:attrName>
                                        </p:attrNameLst>
                                      </p:cBhvr>
                                      <p:tavLst>
                                        <p:tav tm="0">
                                          <p:val>
                                            <p:strVal val="#ppt_x"/>
                                          </p:val>
                                        </p:tav>
                                        <p:tav tm="100000">
                                          <p:val>
                                            <p:strVal val="#ppt_x"/>
                                          </p:val>
                                        </p:tav>
                                      </p:tavLst>
                                    </p:anim>
                                    <p:anim calcmode="lin" valueType="num">
                                      <p:cBhvr additive="base">
                                        <p:cTn id="101" dur="500" fill="hold"/>
                                        <p:tgtEl>
                                          <p:spTgt spid="33"/>
                                        </p:tgtEl>
                                        <p:attrNameLst>
                                          <p:attrName>ppt_y</p:attrName>
                                        </p:attrNameLst>
                                      </p:cBhvr>
                                      <p:tavLst>
                                        <p:tav tm="0">
                                          <p:val>
                                            <p:strVal val="1+#ppt_h/2"/>
                                          </p:val>
                                        </p:tav>
                                        <p:tav tm="100000">
                                          <p:val>
                                            <p:strVal val="#ppt_y"/>
                                          </p:val>
                                        </p:tav>
                                      </p:tavLst>
                                    </p:anim>
                                  </p:childTnLst>
                                </p:cTn>
                              </p:par>
                            </p:childTnLst>
                          </p:cTn>
                        </p:par>
                        <p:par>
                          <p:cTn id="102" fill="hold">
                            <p:stCondLst>
                              <p:cond delay="8600"/>
                            </p:stCondLst>
                            <p:childTnLst>
                              <p:par>
                                <p:cTn id="103" presetID="23" presetClass="entr" presetSubtype="16" fill="hold" nodeType="afterEffect">
                                  <p:stCondLst>
                                    <p:cond delay="0"/>
                                  </p:stCondLst>
                                  <p:childTnLst>
                                    <p:set>
                                      <p:cBhvr>
                                        <p:cTn id="104" dur="1" fill="hold">
                                          <p:stCondLst>
                                            <p:cond delay="0"/>
                                          </p:stCondLst>
                                        </p:cTn>
                                        <p:tgtEl>
                                          <p:spTgt spid="34"/>
                                        </p:tgtEl>
                                        <p:attrNameLst>
                                          <p:attrName>style.visibility</p:attrName>
                                        </p:attrNameLst>
                                      </p:cBhvr>
                                      <p:to>
                                        <p:strVal val="visible"/>
                                      </p:to>
                                    </p:set>
                                    <p:anim calcmode="lin" valueType="num">
                                      <p:cBhvr>
                                        <p:cTn id="105" dur="300" fill="hold"/>
                                        <p:tgtEl>
                                          <p:spTgt spid="34"/>
                                        </p:tgtEl>
                                        <p:attrNameLst>
                                          <p:attrName>ppt_w</p:attrName>
                                        </p:attrNameLst>
                                      </p:cBhvr>
                                      <p:tavLst>
                                        <p:tav tm="0">
                                          <p:val>
                                            <p:fltVal val="0"/>
                                          </p:val>
                                        </p:tav>
                                        <p:tav tm="100000">
                                          <p:val>
                                            <p:strVal val="#ppt_w"/>
                                          </p:val>
                                        </p:tav>
                                      </p:tavLst>
                                    </p:anim>
                                    <p:anim calcmode="lin" valueType="num">
                                      <p:cBhvr>
                                        <p:cTn id="106" dur="300" fill="hold"/>
                                        <p:tgtEl>
                                          <p:spTgt spid="34"/>
                                        </p:tgtEl>
                                        <p:attrNameLst>
                                          <p:attrName>ppt_h</p:attrName>
                                        </p:attrNameLst>
                                      </p:cBhvr>
                                      <p:tavLst>
                                        <p:tav tm="0">
                                          <p:val>
                                            <p:fltVal val="0"/>
                                          </p:val>
                                        </p:tav>
                                        <p:tav tm="100000">
                                          <p:val>
                                            <p:strVal val="#ppt_h"/>
                                          </p:val>
                                        </p:tav>
                                      </p:tavLst>
                                    </p:anim>
                                  </p:childTnLst>
                                </p:cTn>
                              </p:par>
                            </p:childTnLst>
                          </p:cTn>
                        </p:par>
                        <p:par>
                          <p:cTn id="107" fill="hold">
                            <p:stCondLst>
                              <p:cond delay="8900"/>
                            </p:stCondLst>
                            <p:childTnLst>
                              <p:par>
                                <p:cTn id="108" presetID="26" presetClass="emph" presetSubtype="0" fill="hold" nodeType="afterEffect">
                                  <p:stCondLst>
                                    <p:cond delay="0"/>
                                  </p:stCondLst>
                                  <p:childTnLst>
                                    <p:animEffect transition="out" filter="fade">
                                      <p:cBhvr>
                                        <p:cTn id="109" dur="500" tmFilter="0, 0; .2, .5; .8, .5; 1, 0"/>
                                        <p:tgtEl>
                                          <p:spTgt spid="34"/>
                                        </p:tgtEl>
                                      </p:cBhvr>
                                    </p:animEffect>
                                    <p:animScale>
                                      <p:cBhvr>
                                        <p:cTn id="110" dur="250" autoRev="1" fill="hold"/>
                                        <p:tgtEl>
                                          <p:spTgt spid="3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4" grpId="0"/>
      <p:bldP spid="25" grpId="0" animBg="1"/>
      <p:bldP spid="29" grpId="0" animBg="1"/>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3"/>
          <p:cNvGrpSpPr/>
          <p:nvPr/>
        </p:nvGrpSpPr>
        <p:grpSpPr>
          <a:xfrm>
            <a:off x="0" y="-142896"/>
            <a:ext cx="2072960" cy="2584754"/>
            <a:chOff x="3295850" y="1908877"/>
            <a:chExt cx="3738030" cy="4660916"/>
          </a:xfrm>
        </p:grpSpPr>
        <p:sp>
          <p:nvSpPr>
            <p:cNvPr id="66" name="圆角矩形 65"/>
            <p:cNvSpPr/>
            <p:nvPr/>
          </p:nvSpPr>
          <p:spPr>
            <a:xfrm rot="2760000">
              <a:off x="3098889" y="2634801"/>
              <a:ext cx="4660916" cy="3209067"/>
            </a:xfrm>
            <a:prstGeom prst="roundRect">
              <a:avLst>
                <a:gd name="adj" fmla="val 50000"/>
              </a:avLst>
            </a:prstGeom>
            <a:gradFill>
              <a:gsLst>
                <a:gs pos="33000">
                  <a:srgbClr val="6C6C6C">
                    <a:alpha val="42000"/>
                  </a:srgbClr>
                </a:gs>
                <a:gs pos="0">
                  <a:schemeClr val="tx1">
                    <a:alpha val="54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67" name="Freeform 5"/>
            <p:cNvSpPr>
              <a:spLocks/>
            </p:cNvSpPr>
            <p:nvPr/>
          </p:nvSpPr>
          <p:spPr bwMode="auto">
            <a:xfrm rot="10800000">
              <a:off x="3295850" y="2263222"/>
              <a:ext cx="2643765" cy="234315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0">
                  <a:schemeClr val="bg1"/>
                </a:gs>
                <a:gs pos="73000">
                  <a:srgbClr val="ECECEC"/>
                </a:gs>
                <a:gs pos="100000">
                  <a:srgbClr val="D9D9D9"/>
                </a:gs>
              </a:gsLst>
              <a:lin ang="2700000" scaled="1"/>
              <a:tileRect/>
            </a:gradFill>
            <a:ln w="25400">
              <a:gradFill flip="none" rotWithShape="1">
                <a:gsLst>
                  <a:gs pos="29000">
                    <a:srgbClr val="E0E0E0"/>
                  </a:gs>
                  <a:gs pos="0">
                    <a:srgbClr val="999999"/>
                  </a:gs>
                  <a:gs pos="83000">
                    <a:schemeClr val="bg1"/>
                  </a:gs>
                </a:gsLst>
                <a:lin ang="2700000" scaled="1"/>
                <a:tileRect/>
              </a:gradFill>
            </a:ln>
            <a:effectLst>
              <a:outerShdw blurRad="355600" dist="88900" dir="2700000" algn="tl" rotWithShape="0">
                <a:prstClr val="black">
                  <a:alpha val="28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sp>
          <p:nvSpPr>
            <p:cNvPr id="68" name="圆角矩形 67"/>
            <p:cNvSpPr/>
            <p:nvPr/>
          </p:nvSpPr>
          <p:spPr>
            <a:xfrm rot="2760000">
              <a:off x="3358628" y="2852802"/>
              <a:ext cx="3953506" cy="2592561"/>
            </a:xfrm>
            <a:prstGeom prst="roundRect">
              <a:avLst>
                <a:gd name="adj" fmla="val 50000"/>
              </a:avLst>
            </a:prstGeom>
            <a:gradFill>
              <a:gsLst>
                <a:gs pos="37000">
                  <a:srgbClr val="6C6C6C">
                    <a:alpha val="50000"/>
                  </a:srgbClr>
                </a:gs>
                <a:gs pos="0">
                  <a:schemeClr val="tx1">
                    <a:alpha val="61000"/>
                  </a:schemeClr>
                </a:gs>
                <a:gs pos="100000">
                  <a:srgbClr val="D8D8D8">
                    <a:alpha val="0"/>
                  </a:srgbClr>
                </a:gs>
              </a:gsLst>
              <a:lin ang="0" scaled="0"/>
            </a:gradFill>
            <a:ln>
              <a:noFill/>
            </a:ln>
            <a:effectLst>
              <a:softEdge rad="254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69" name="Freeform 5"/>
            <p:cNvSpPr>
              <a:spLocks/>
            </p:cNvSpPr>
            <p:nvPr/>
          </p:nvSpPr>
          <p:spPr bwMode="auto">
            <a:xfrm rot="10800000">
              <a:off x="3589408" y="2523401"/>
              <a:ext cx="2056648" cy="182279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rgbClr val="0070C0"/>
                </a:gs>
                <a:gs pos="0">
                  <a:srgbClr val="00B0F0"/>
                </a:gs>
              </a:gsLst>
              <a:lin ang="2700000" scaled="1"/>
              <a:tileRect/>
            </a:gradFill>
            <a:ln w="25400">
              <a:gradFill flip="none" rotWithShape="1">
                <a:gsLst>
                  <a:gs pos="100000">
                    <a:srgbClr val="00B0F0"/>
                  </a:gs>
                  <a:gs pos="0">
                    <a:srgbClr val="0070C0"/>
                  </a:gs>
                </a:gsLst>
                <a:lin ang="2700000" scaled="1"/>
                <a:tileRect/>
              </a:gradFill>
            </a:ln>
            <a:effectLst>
              <a:outerShdw blurRad="254000" dist="114300" dir="2700000" algn="tl" rotWithShape="0">
                <a:prstClr val="black">
                  <a:alpha val="25000"/>
                </a:prstClr>
              </a:outerShdw>
            </a:effectLst>
          </p:spPr>
          <p:txBody>
            <a:bodyPr vert="horz" wrap="square" lIns="68580" tIns="34290" rIns="68580" bIns="34290" numCol="1" anchor="t" anchorCtr="0" compatLnSpc="1">
              <a:prstTxWarp prst="textNoShape">
                <a:avLst/>
              </a:prstTxWarp>
            </a:bodyPr>
            <a:lstStyle/>
            <a:p>
              <a:endParaRPr lang="zh-CN" altLang="en-US" sz="1013">
                <a:solidFill>
                  <a:prstClr val="black"/>
                </a:solidFill>
              </a:endParaRPr>
            </a:p>
          </p:txBody>
        </p:sp>
      </p:grpSp>
      <p:grpSp>
        <p:nvGrpSpPr>
          <p:cNvPr id="70" name="组合 69"/>
          <p:cNvGrpSpPr/>
          <p:nvPr/>
        </p:nvGrpSpPr>
        <p:grpSpPr>
          <a:xfrm>
            <a:off x="445246" y="321631"/>
            <a:ext cx="5003430" cy="751080"/>
            <a:chOff x="2292908" y="1969277"/>
            <a:chExt cx="5003430" cy="751080"/>
          </a:xfrm>
        </p:grpSpPr>
        <p:sp>
          <p:nvSpPr>
            <p:cNvPr id="71" name="圆角矩形 70"/>
            <p:cNvSpPr/>
            <p:nvPr/>
          </p:nvSpPr>
          <p:spPr>
            <a:xfrm>
              <a:off x="3401387" y="1969277"/>
              <a:ext cx="3894951" cy="751080"/>
            </a:xfrm>
            <a:prstGeom prst="roundRect">
              <a:avLst>
                <a:gd name="adj" fmla="val 9976"/>
              </a:avLst>
            </a:prstGeom>
            <a:solidFill>
              <a:srgbClr val="00B0F0"/>
            </a:solidFill>
            <a:ln w="2540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nvGrpSpPr>
            <p:cNvPr id="72" name="组合 71"/>
            <p:cNvGrpSpPr/>
            <p:nvPr/>
          </p:nvGrpSpPr>
          <p:grpSpPr>
            <a:xfrm>
              <a:off x="3471676" y="2283134"/>
              <a:ext cx="118508" cy="118509"/>
              <a:chOff x="4486616" y="3001075"/>
              <a:chExt cx="274695" cy="274699"/>
            </a:xfrm>
          </p:grpSpPr>
          <p:sp>
            <p:nvSpPr>
              <p:cNvPr id="94" name="椭圆 10"/>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95" name="椭圆 11"/>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73" name="组合 12"/>
            <p:cNvGrpSpPr/>
            <p:nvPr/>
          </p:nvGrpSpPr>
          <p:grpSpPr>
            <a:xfrm>
              <a:off x="3172171" y="2283134"/>
              <a:ext cx="118508" cy="118509"/>
              <a:chOff x="4486616" y="3001075"/>
              <a:chExt cx="274695" cy="274699"/>
            </a:xfrm>
          </p:grpSpPr>
          <p:sp>
            <p:nvSpPr>
              <p:cNvPr id="92" name="椭圆 13"/>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93" name="椭圆 92"/>
              <p:cNvSpPr/>
              <p:nvPr/>
            </p:nvSpPr>
            <p:spPr>
              <a:xfrm rot="16200000">
                <a:off x="4511585" y="3026055"/>
                <a:ext cx="224753" cy="224751"/>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grpSp>
          <p:nvGrpSpPr>
            <p:cNvPr id="74" name="组合 15"/>
            <p:cNvGrpSpPr/>
            <p:nvPr/>
          </p:nvGrpSpPr>
          <p:grpSpPr>
            <a:xfrm>
              <a:off x="3238728" y="2316796"/>
              <a:ext cx="288238" cy="46073"/>
              <a:chOff x="4318304" y="3089060"/>
              <a:chExt cx="384317" cy="61430"/>
            </a:xfrm>
          </p:grpSpPr>
          <p:sp>
            <p:nvSpPr>
              <p:cNvPr id="90" name="圆角矩形 89"/>
              <p:cNvSpPr/>
              <p:nvPr/>
            </p:nvSpPr>
            <p:spPr>
              <a:xfrm rot="16200000">
                <a:off x="4499257" y="2947128"/>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sp>
            <p:nvSpPr>
              <p:cNvPr id="91" name="圆角矩形 90"/>
              <p:cNvSpPr/>
              <p:nvPr/>
            </p:nvSpPr>
            <p:spPr>
              <a:xfrm rot="16200000">
                <a:off x="4499258" y="2908107"/>
                <a:ext cx="22409" cy="384316"/>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prstClr val="white"/>
                  </a:solidFill>
                </a:endParaRPr>
              </a:p>
            </p:txBody>
          </p:sp>
        </p:grpSp>
        <p:sp>
          <p:nvSpPr>
            <p:cNvPr id="75" name="文本框 18"/>
            <p:cNvSpPr txBox="1"/>
            <p:nvPr/>
          </p:nvSpPr>
          <p:spPr>
            <a:xfrm>
              <a:off x="4213574" y="2094189"/>
              <a:ext cx="2629909" cy="507831"/>
            </a:xfrm>
            <a:prstGeom prst="rect">
              <a:avLst/>
            </a:prstGeom>
            <a:noFill/>
          </p:spPr>
          <p:txBody>
            <a:bodyPr wrap="square" rtlCol="0">
              <a:spAutoFit/>
            </a:bodyPr>
            <a:lstStyle/>
            <a:p>
              <a:pPr algn="ctr"/>
              <a:r>
                <a:rPr lang="zh-CN" altLang="en-US" sz="2700" dirty="0" smtClean="0">
                  <a:solidFill>
                    <a:schemeClr val="bg1"/>
                  </a:solidFill>
                  <a:latin typeface="微软雅黑" panose="020B0503020204020204" pitchFamily="34" charset="-122"/>
                  <a:ea typeface="微软雅黑" panose="020B0503020204020204" pitchFamily="34" charset="-122"/>
                </a:rPr>
                <a:t>搜索高级语法</a:t>
              </a:r>
              <a:endParaRPr lang="zh-CN" altLang="en-US" sz="2700" dirty="0">
                <a:solidFill>
                  <a:schemeClr val="bg1"/>
                </a:solidFill>
                <a:latin typeface="微软雅黑" panose="020B0503020204020204" pitchFamily="34" charset="-122"/>
                <a:ea typeface="微软雅黑" panose="020B0503020204020204" pitchFamily="34" charset="-122"/>
              </a:endParaRPr>
            </a:p>
          </p:txBody>
        </p:sp>
        <p:grpSp>
          <p:nvGrpSpPr>
            <p:cNvPr id="76" name="组合 19"/>
            <p:cNvGrpSpPr/>
            <p:nvPr/>
          </p:nvGrpSpPr>
          <p:grpSpPr>
            <a:xfrm>
              <a:off x="2292908" y="2072845"/>
              <a:ext cx="589923" cy="553376"/>
              <a:chOff x="3108756" y="2110160"/>
              <a:chExt cx="745081" cy="698920"/>
            </a:xfrm>
            <a:solidFill>
              <a:schemeClr val="bg1"/>
            </a:solidFill>
          </p:grpSpPr>
          <p:sp>
            <p:nvSpPr>
              <p:cNvPr id="82" name="Freeform 489"/>
              <p:cNvSpPr>
                <a:spLocks/>
              </p:cNvSpPr>
              <p:nvPr/>
            </p:nvSpPr>
            <p:spPr bwMode="auto">
              <a:xfrm>
                <a:off x="3608602" y="2110160"/>
                <a:ext cx="245235" cy="303659"/>
              </a:xfrm>
              <a:custGeom>
                <a:avLst/>
                <a:gdLst>
                  <a:gd name="T0" fmla="*/ 248 w 340"/>
                  <a:gd name="T1" fmla="*/ 0 h 421"/>
                  <a:gd name="T2" fmla="*/ 0 w 340"/>
                  <a:gd name="T3" fmla="*/ 357 h 421"/>
                  <a:gd name="T4" fmla="*/ 94 w 340"/>
                  <a:gd name="T5" fmla="*/ 421 h 421"/>
                  <a:gd name="T6" fmla="*/ 340 w 340"/>
                  <a:gd name="T7" fmla="*/ 66 h 421"/>
                  <a:gd name="T8" fmla="*/ 248 w 340"/>
                  <a:gd name="T9" fmla="*/ 0 h 421"/>
                </a:gdLst>
                <a:ahLst/>
                <a:cxnLst>
                  <a:cxn ang="0">
                    <a:pos x="T0" y="T1"/>
                  </a:cxn>
                  <a:cxn ang="0">
                    <a:pos x="T2" y="T3"/>
                  </a:cxn>
                  <a:cxn ang="0">
                    <a:pos x="T4" y="T5"/>
                  </a:cxn>
                  <a:cxn ang="0">
                    <a:pos x="T6" y="T7"/>
                  </a:cxn>
                  <a:cxn ang="0">
                    <a:pos x="T8" y="T9"/>
                  </a:cxn>
                </a:cxnLst>
                <a:rect l="0" t="0" r="r" b="b"/>
                <a:pathLst>
                  <a:path w="340" h="421">
                    <a:moveTo>
                      <a:pt x="248" y="0"/>
                    </a:moveTo>
                    <a:lnTo>
                      <a:pt x="0" y="357"/>
                    </a:lnTo>
                    <a:lnTo>
                      <a:pt x="94" y="421"/>
                    </a:lnTo>
                    <a:lnTo>
                      <a:pt x="340" y="66"/>
                    </a:lnTo>
                    <a:lnTo>
                      <a:pt x="248"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3" name="Freeform 490"/>
              <p:cNvSpPr>
                <a:spLocks/>
              </p:cNvSpPr>
              <p:nvPr/>
            </p:nvSpPr>
            <p:spPr bwMode="auto">
              <a:xfrm>
                <a:off x="3584800" y="2379197"/>
                <a:ext cx="81505" cy="68522"/>
              </a:xfrm>
              <a:custGeom>
                <a:avLst/>
                <a:gdLst>
                  <a:gd name="T0" fmla="*/ 14 w 113"/>
                  <a:gd name="T1" fmla="*/ 12 h 95"/>
                  <a:gd name="T2" fmla="*/ 0 w 113"/>
                  <a:gd name="T3" fmla="*/ 33 h 95"/>
                  <a:gd name="T4" fmla="*/ 14 w 113"/>
                  <a:gd name="T5" fmla="*/ 43 h 95"/>
                  <a:gd name="T6" fmla="*/ 26 w 113"/>
                  <a:gd name="T7" fmla="*/ 52 h 95"/>
                  <a:gd name="T8" fmla="*/ 90 w 113"/>
                  <a:gd name="T9" fmla="*/ 95 h 95"/>
                  <a:gd name="T10" fmla="*/ 113 w 113"/>
                  <a:gd name="T11" fmla="*/ 62 h 95"/>
                  <a:gd name="T12" fmla="*/ 23 w 113"/>
                  <a:gd name="T13" fmla="*/ 0 h 95"/>
                  <a:gd name="T14" fmla="*/ 14 w 113"/>
                  <a:gd name="T15" fmla="*/ 12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95">
                    <a:moveTo>
                      <a:pt x="14" y="12"/>
                    </a:moveTo>
                    <a:lnTo>
                      <a:pt x="0" y="33"/>
                    </a:lnTo>
                    <a:lnTo>
                      <a:pt x="14" y="43"/>
                    </a:lnTo>
                    <a:lnTo>
                      <a:pt x="26" y="52"/>
                    </a:lnTo>
                    <a:lnTo>
                      <a:pt x="90" y="95"/>
                    </a:lnTo>
                    <a:lnTo>
                      <a:pt x="113" y="62"/>
                    </a:lnTo>
                    <a:lnTo>
                      <a:pt x="23" y="0"/>
                    </a:lnTo>
                    <a:lnTo>
                      <a:pt x="14" y="1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4" name="Freeform 491"/>
              <p:cNvSpPr>
                <a:spLocks/>
              </p:cNvSpPr>
              <p:nvPr/>
            </p:nvSpPr>
            <p:spPr bwMode="auto">
              <a:xfrm>
                <a:off x="3463625" y="2415261"/>
                <a:ext cx="177435" cy="226482"/>
              </a:xfrm>
              <a:custGeom>
                <a:avLst/>
                <a:gdLst>
                  <a:gd name="T0" fmla="*/ 66 w 104"/>
                  <a:gd name="T1" fmla="*/ 0 h 133"/>
                  <a:gd name="T2" fmla="*/ 60 w 104"/>
                  <a:gd name="T3" fmla="*/ 8 h 133"/>
                  <a:gd name="T4" fmla="*/ 59 w 104"/>
                  <a:gd name="T5" fmla="*/ 10 h 133"/>
                  <a:gd name="T6" fmla="*/ 11 w 104"/>
                  <a:gd name="T7" fmla="*/ 29 h 133"/>
                  <a:gd name="T8" fmla="*/ 0 w 104"/>
                  <a:gd name="T9" fmla="*/ 129 h 133"/>
                  <a:gd name="T10" fmla="*/ 37 w 104"/>
                  <a:gd name="T11" fmla="*/ 76 h 133"/>
                  <a:gd name="T12" fmla="*/ 37 w 104"/>
                  <a:gd name="T13" fmla="*/ 51 h 133"/>
                  <a:gd name="T14" fmla="*/ 60 w 104"/>
                  <a:gd name="T15" fmla="*/ 43 h 133"/>
                  <a:gd name="T16" fmla="*/ 63 w 104"/>
                  <a:gd name="T17" fmla="*/ 44 h 133"/>
                  <a:gd name="T18" fmla="*/ 66 w 104"/>
                  <a:gd name="T19" fmla="*/ 71 h 133"/>
                  <a:gd name="T20" fmla="*/ 60 w 104"/>
                  <a:gd name="T21" fmla="*/ 77 h 133"/>
                  <a:gd name="T22" fmla="*/ 42 w 104"/>
                  <a:gd name="T23" fmla="*/ 80 h 133"/>
                  <a:gd name="T24" fmla="*/ 6 w 104"/>
                  <a:gd name="T25" fmla="*/ 133 h 133"/>
                  <a:gd name="T26" fmla="*/ 54 w 104"/>
                  <a:gd name="T27" fmla="*/ 109 h 133"/>
                  <a:gd name="T28" fmla="*/ 60 w 104"/>
                  <a:gd name="T29" fmla="*/ 106 h 133"/>
                  <a:gd name="T30" fmla="*/ 77 w 104"/>
                  <a:gd name="T31" fmla="*/ 98 h 133"/>
                  <a:gd name="T32" fmla="*/ 96 w 104"/>
                  <a:gd name="T33" fmla="*/ 88 h 133"/>
                  <a:gd name="T34" fmla="*/ 97 w 104"/>
                  <a:gd name="T35" fmla="*/ 37 h 133"/>
                  <a:gd name="T36" fmla="*/ 104 w 104"/>
                  <a:gd name="T37" fmla="*/ 26 h 133"/>
                  <a:gd name="T38" fmla="*/ 77 w 104"/>
                  <a:gd name="T39" fmla="*/ 7 h 133"/>
                  <a:gd name="T40" fmla="*/ 66 w 104"/>
                  <a:gd name="T41"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4" h="133">
                    <a:moveTo>
                      <a:pt x="66" y="0"/>
                    </a:moveTo>
                    <a:cubicBezTo>
                      <a:pt x="60" y="8"/>
                      <a:pt x="60" y="8"/>
                      <a:pt x="60" y="8"/>
                    </a:cubicBezTo>
                    <a:cubicBezTo>
                      <a:pt x="59" y="10"/>
                      <a:pt x="59" y="10"/>
                      <a:pt x="59" y="10"/>
                    </a:cubicBezTo>
                    <a:cubicBezTo>
                      <a:pt x="11" y="29"/>
                      <a:pt x="11" y="29"/>
                      <a:pt x="11" y="29"/>
                    </a:cubicBezTo>
                    <a:cubicBezTo>
                      <a:pt x="0" y="129"/>
                      <a:pt x="0" y="129"/>
                      <a:pt x="0" y="129"/>
                    </a:cubicBezTo>
                    <a:cubicBezTo>
                      <a:pt x="37" y="76"/>
                      <a:pt x="37" y="76"/>
                      <a:pt x="37" y="76"/>
                    </a:cubicBezTo>
                    <a:cubicBezTo>
                      <a:pt x="32" y="70"/>
                      <a:pt x="31" y="60"/>
                      <a:pt x="37" y="51"/>
                    </a:cubicBezTo>
                    <a:cubicBezTo>
                      <a:pt x="43" y="43"/>
                      <a:pt x="52" y="40"/>
                      <a:pt x="60" y="43"/>
                    </a:cubicBezTo>
                    <a:cubicBezTo>
                      <a:pt x="61" y="43"/>
                      <a:pt x="62" y="44"/>
                      <a:pt x="63" y="44"/>
                    </a:cubicBezTo>
                    <a:cubicBezTo>
                      <a:pt x="71" y="50"/>
                      <a:pt x="72" y="62"/>
                      <a:pt x="66" y="71"/>
                    </a:cubicBezTo>
                    <a:cubicBezTo>
                      <a:pt x="64" y="74"/>
                      <a:pt x="62" y="76"/>
                      <a:pt x="60" y="77"/>
                    </a:cubicBezTo>
                    <a:cubicBezTo>
                      <a:pt x="55" y="81"/>
                      <a:pt x="48" y="82"/>
                      <a:pt x="42" y="80"/>
                    </a:cubicBezTo>
                    <a:cubicBezTo>
                      <a:pt x="6" y="133"/>
                      <a:pt x="6" y="133"/>
                      <a:pt x="6" y="133"/>
                    </a:cubicBezTo>
                    <a:cubicBezTo>
                      <a:pt x="54" y="109"/>
                      <a:pt x="54" y="109"/>
                      <a:pt x="54" y="109"/>
                    </a:cubicBezTo>
                    <a:cubicBezTo>
                      <a:pt x="60" y="106"/>
                      <a:pt x="60" y="106"/>
                      <a:pt x="60" y="106"/>
                    </a:cubicBezTo>
                    <a:cubicBezTo>
                      <a:pt x="77" y="98"/>
                      <a:pt x="77" y="98"/>
                      <a:pt x="77" y="98"/>
                    </a:cubicBezTo>
                    <a:cubicBezTo>
                      <a:pt x="96" y="88"/>
                      <a:pt x="96" y="88"/>
                      <a:pt x="96" y="88"/>
                    </a:cubicBezTo>
                    <a:cubicBezTo>
                      <a:pt x="97" y="37"/>
                      <a:pt x="97" y="37"/>
                      <a:pt x="97" y="37"/>
                    </a:cubicBezTo>
                    <a:cubicBezTo>
                      <a:pt x="104" y="26"/>
                      <a:pt x="104" y="26"/>
                      <a:pt x="104" y="26"/>
                    </a:cubicBezTo>
                    <a:cubicBezTo>
                      <a:pt x="77" y="7"/>
                      <a:pt x="77" y="7"/>
                      <a:pt x="77" y="7"/>
                    </a:cubicBezTo>
                    <a:lnTo>
                      <a:pt x="6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5" name="Rectangle 492"/>
              <p:cNvSpPr>
                <a:spLocks noChangeArrowheads="1"/>
              </p:cNvSpPr>
              <p:nvPr/>
            </p:nvSpPr>
            <p:spPr bwMode="auto">
              <a:xfrm>
                <a:off x="3237144" y="2495323"/>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6" name="Rectangle 493"/>
              <p:cNvSpPr>
                <a:spLocks noChangeArrowheads="1"/>
              </p:cNvSpPr>
              <p:nvPr/>
            </p:nvSpPr>
            <p:spPr bwMode="auto">
              <a:xfrm>
                <a:off x="3237144" y="2449161"/>
                <a:ext cx="168779" cy="17311"/>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7" name="Rectangle 494"/>
              <p:cNvSpPr>
                <a:spLocks noChangeArrowheads="1"/>
              </p:cNvSpPr>
              <p:nvPr/>
            </p:nvSpPr>
            <p:spPr bwMode="auto">
              <a:xfrm>
                <a:off x="3237144" y="2403000"/>
                <a:ext cx="168779" cy="1586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8" name="Rectangle 495"/>
              <p:cNvSpPr>
                <a:spLocks noChangeArrowheads="1"/>
              </p:cNvSpPr>
              <p:nvPr/>
            </p:nvSpPr>
            <p:spPr bwMode="auto">
              <a:xfrm>
                <a:off x="3237144" y="2357559"/>
                <a:ext cx="168779" cy="15147"/>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sp>
            <p:nvSpPr>
              <p:cNvPr id="89" name="Freeform 496"/>
              <p:cNvSpPr>
                <a:spLocks/>
              </p:cNvSpPr>
              <p:nvPr/>
            </p:nvSpPr>
            <p:spPr bwMode="auto">
              <a:xfrm>
                <a:off x="3108756" y="2215467"/>
                <a:ext cx="489749" cy="593613"/>
              </a:xfrm>
              <a:custGeom>
                <a:avLst/>
                <a:gdLst>
                  <a:gd name="T0" fmla="*/ 268 w 287"/>
                  <a:gd name="T1" fmla="*/ 303 h 348"/>
                  <a:gd name="T2" fmla="*/ 245 w 287"/>
                  <a:gd name="T3" fmla="*/ 331 h 348"/>
                  <a:gd name="T4" fmla="*/ 90 w 287"/>
                  <a:gd name="T5" fmla="*/ 331 h 348"/>
                  <a:gd name="T6" fmla="*/ 90 w 287"/>
                  <a:gd name="T7" fmla="*/ 281 h 348"/>
                  <a:gd name="T8" fmla="*/ 76 w 287"/>
                  <a:gd name="T9" fmla="*/ 263 h 348"/>
                  <a:gd name="T10" fmla="*/ 17 w 287"/>
                  <a:gd name="T11" fmla="*/ 263 h 348"/>
                  <a:gd name="T12" fmla="*/ 17 w 287"/>
                  <a:gd name="T13" fmla="*/ 59 h 348"/>
                  <a:gd name="T14" fmla="*/ 40 w 287"/>
                  <a:gd name="T15" fmla="*/ 27 h 348"/>
                  <a:gd name="T16" fmla="*/ 251 w 287"/>
                  <a:gd name="T17" fmla="*/ 27 h 348"/>
                  <a:gd name="T18" fmla="*/ 268 w 287"/>
                  <a:gd name="T19" fmla="*/ 52 h 348"/>
                  <a:gd name="T20" fmla="*/ 268 w 287"/>
                  <a:gd name="T21" fmla="*/ 104 h 348"/>
                  <a:gd name="T22" fmla="*/ 268 w 287"/>
                  <a:gd name="T23" fmla="*/ 104 h 348"/>
                  <a:gd name="T24" fmla="*/ 285 w 287"/>
                  <a:gd name="T25" fmla="*/ 83 h 348"/>
                  <a:gd name="T26" fmla="*/ 285 w 287"/>
                  <a:gd name="T27" fmla="*/ 45 h 348"/>
                  <a:gd name="T28" fmla="*/ 252 w 287"/>
                  <a:gd name="T29" fmla="*/ 8 h 348"/>
                  <a:gd name="T30" fmla="*/ 70 w 287"/>
                  <a:gd name="T31" fmla="*/ 8 h 348"/>
                  <a:gd name="T32" fmla="*/ 40 w 287"/>
                  <a:gd name="T33" fmla="*/ 8 h 348"/>
                  <a:gd name="T34" fmla="*/ 0 w 287"/>
                  <a:gd name="T35" fmla="*/ 44 h 348"/>
                  <a:gd name="T36" fmla="*/ 0 w 287"/>
                  <a:gd name="T37" fmla="*/ 294 h 348"/>
                  <a:gd name="T38" fmla="*/ 82 w 287"/>
                  <a:gd name="T39" fmla="*/ 346 h 348"/>
                  <a:gd name="T40" fmla="*/ 252 w 287"/>
                  <a:gd name="T41" fmla="*/ 346 h 348"/>
                  <a:gd name="T42" fmla="*/ 285 w 287"/>
                  <a:gd name="T43" fmla="*/ 321 h 348"/>
                  <a:gd name="T44" fmla="*/ 285 w 287"/>
                  <a:gd name="T45" fmla="*/ 228 h 348"/>
                  <a:gd name="T46" fmla="*/ 268 w 287"/>
                  <a:gd name="T47" fmla="*/ 238 h 348"/>
                  <a:gd name="T48" fmla="*/ 268 w 287"/>
                  <a:gd name="T49" fmla="*/ 303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87" h="348">
                    <a:moveTo>
                      <a:pt x="268" y="303"/>
                    </a:moveTo>
                    <a:cubicBezTo>
                      <a:pt x="268" y="303"/>
                      <a:pt x="272" y="331"/>
                      <a:pt x="245" y="331"/>
                    </a:cubicBezTo>
                    <a:cubicBezTo>
                      <a:pt x="217" y="331"/>
                      <a:pt x="90" y="331"/>
                      <a:pt x="90" y="331"/>
                    </a:cubicBezTo>
                    <a:cubicBezTo>
                      <a:pt x="90" y="281"/>
                      <a:pt x="90" y="281"/>
                      <a:pt x="90" y="281"/>
                    </a:cubicBezTo>
                    <a:cubicBezTo>
                      <a:pt x="90" y="281"/>
                      <a:pt x="91" y="263"/>
                      <a:pt x="76" y="263"/>
                    </a:cubicBezTo>
                    <a:cubicBezTo>
                      <a:pt x="60" y="263"/>
                      <a:pt x="17" y="263"/>
                      <a:pt x="17" y="263"/>
                    </a:cubicBezTo>
                    <a:cubicBezTo>
                      <a:pt x="17" y="59"/>
                      <a:pt x="17" y="59"/>
                      <a:pt x="17" y="59"/>
                    </a:cubicBezTo>
                    <a:cubicBezTo>
                      <a:pt x="17" y="59"/>
                      <a:pt x="13" y="27"/>
                      <a:pt x="40" y="27"/>
                    </a:cubicBezTo>
                    <a:cubicBezTo>
                      <a:pt x="251" y="27"/>
                      <a:pt x="251" y="27"/>
                      <a:pt x="251" y="27"/>
                    </a:cubicBezTo>
                    <a:cubicBezTo>
                      <a:pt x="251" y="27"/>
                      <a:pt x="268" y="30"/>
                      <a:pt x="268" y="52"/>
                    </a:cubicBezTo>
                    <a:cubicBezTo>
                      <a:pt x="268" y="57"/>
                      <a:pt x="268" y="77"/>
                      <a:pt x="268" y="104"/>
                    </a:cubicBezTo>
                    <a:cubicBezTo>
                      <a:pt x="268" y="104"/>
                      <a:pt x="268" y="104"/>
                      <a:pt x="268" y="104"/>
                    </a:cubicBezTo>
                    <a:cubicBezTo>
                      <a:pt x="285" y="83"/>
                      <a:pt x="285" y="83"/>
                      <a:pt x="285" y="83"/>
                    </a:cubicBezTo>
                    <a:cubicBezTo>
                      <a:pt x="285" y="60"/>
                      <a:pt x="285" y="45"/>
                      <a:pt x="285" y="45"/>
                    </a:cubicBezTo>
                    <a:cubicBezTo>
                      <a:pt x="285" y="45"/>
                      <a:pt x="287" y="8"/>
                      <a:pt x="252" y="8"/>
                    </a:cubicBezTo>
                    <a:cubicBezTo>
                      <a:pt x="70" y="8"/>
                      <a:pt x="70" y="8"/>
                      <a:pt x="70" y="8"/>
                    </a:cubicBezTo>
                    <a:cubicBezTo>
                      <a:pt x="40" y="8"/>
                      <a:pt x="40" y="8"/>
                      <a:pt x="40" y="8"/>
                    </a:cubicBezTo>
                    <a:cubicBezTo>
                      <a:pt x="40" y="8"/>
                      <a:pt x="0" y="0"/>
                      <a:pt x="0" y="44"/>
                    </a:cubicBezTo>
                    <a:cubicBezTo>
                      <a:pt x="0" y="87"/>
                      <a:pt x="0" y="294"/>
                      <a:pt x="0" y="294"/>
                    </a:cubicBezTo>
                    <a:cubicBezTo>
                      <a:pt x="82" y="346"/>
                      <a:pt x="82" y="346"/>
                      <a:pt x="82" y="346"/>
                    </a:cubicBezTo>
                    <a:cubicBezTo>
                      <a:pt x="252" y="346"/>
                      <a:pt x="252" y="346"/>
                      <a:pt x="252" y="346"/>
                    </a:cubicBezTo>
                    <a:cubicBezTo>
                      <a:pt x="252" y="346"/>
                      <a:pt x="285" y="348"/>
                      <a:pt x="285" y="321"/>
                    </a:cubicBezTo>
                    <a:cubicBezTo>
                      <a:pt x="285" y="312"/>
                      <a:pt x="285" y="274"/>
                      <a:pt x="285" y="228"/>
                    </a:cubicBezTo>
                    <a:cubicBezTo>
                      <a:pt x="268" y="238"/>
                      <a:pt x="268" y="238"/>
                      <a:pt x="268" y="238"/>
                    </a:cubicBezTo>
                    <a:cubicBezTo>
                      <a:pt x="268" y="275"/>
                      <a:pt x="268" y="303"/>
                      <a:pt x="268" y="30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zh-CN" altLang="en-US" sz="1013"/>
              </a:p>
            </p:txBody>
          </p:sp>
        </p:grpSp>
        <p:grpSp>
          <p:nvGrpSpPr>
            <p:cNvPr id="77" name="组合 28"/>
            <p:cNvGrpSpPr/>
            <p:nvPr/>
          </p:nvGrpSpPr>
          <p:grpSpPr>
            <a:xfrm>
              <a:off x="3773200" y="2163082"/>
              <a:ext cx="505502" cy="429668"/>
              <a:chOff x="5030928" y="2884106"/>
              <a:chExt cx="674002" cy="572890"/>
            </a:xfrm>
          </p:grpSpPr>
          <p:sp>
            <p:nvSpPr>
              <p:cNvPr id="80" name="椭圆 79"/>
              <p:cNvSpPr/>
              <p:nvPr/>
            </p:nvSpPr>
            <p:spPr>
              <a:xfrm>
                <a:off x="5055353" y="2884106"/>
                <a:ext cx="562742" cy="5627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sp>
            <p:nvSpPr>
              <p:cNvPr id="81" name="文本框 30"/>
              <p:cNvSpPr txBox="1"/>
              <p:nvPr/>
            </p:nvSpPr>
            <p:spPr>
              <a:xfrm>
                <a:off x="5030928" y="2902999"/>
                <a:ext cx="674002" cy="553997"/>
              </a:xfrm>
              <a:prstGeom prst="rect">
                <a:avLst/>
              </a:prstGeom>
              <a:noFill/>
            </p:spPr>
            <p:txBody>
              <a:bodyPr wrap="square" rtlCol="0">
                <a:spAutoFit/>
              </a:bodyPr>
              <a:lstStyle/>
              <a:p>
                <a:pPr algn="ctr"/>
                <a:r>
                  <a:rPr lang="en-US" altLang="zh-CN" sz="2100" dirty="0" smtClean="0">
                    <a:solidFill>
                      <a:srgbClr val="00B0F0"/>
                    </a:solidFill>
                    <a:latin typeface="Impact" panose="020B0806030902050204" pitchFamily="34" charset="0"/>
                  </a:rPr>
                  <a:t>04</a:t>
                </a:r>
                <a:endParaRPr lang="zh-CN" altLang="en-US" sz="2100" dirty="0">
                  <a:solidFill>
                    <a:srgbClr val="00B0F0"/>
                  </a:solidFill>
                  <a:latin typeface="Impact" panose="020B0806030902050204" pitchFamily="34" charset="0"/>
                </a:endParaRPr>
              </a:p>
            </p:txBody>
          </p:sp>
        </p:grpSp>
      </p:grpSp>
      <p:graphicFrame>
        <p:nvGraphicFramePr>
          <p:cNvPr id="99" name="表格 98"/>
          <p:cNvGraphicFramePr>
            <a:graphicFrameLocks noGrp="1"/>
          </p:cNvGraphicFramePr>
          <p:nvPr/>
        </p:nvGraphicFramePr>
        <p:xfrm>
          <a:off x="638354" y="1245557"/>
          <a:ext cx="8272733" cy="3671500"/>
        </p:xfrm>
        <a:graphic>
          <a:graphicData uri="http://schemas.openxmlformats.org/drawingml/2006/table">
            <a:tbl>
              <a:tblPr firstRow="1" bandRow="1">
                <a:tableStyleId>{7DF18680-E054-41AD-8BC1-D1AEF772440D}</a:tableStyleId>
              </a:tblPr>
              <a:tblGrid>
                <a:gridCol w="1380227"/>
                <a:gridCol w="4134928"/>
                <a:gridCol w="2757578"/>
              </a:tblGrid>
              <a:tr h="350252">
                <a:tc>
                  <a:txBody>
                    <a:bodyPr/>
                    <a:lstStyle/>
                    <a:p>
                      <a:r>
                        <a:rPr lang="zh-CN" altLang="en-US" dirty="0" smtClean="0"/>
                        <a:t>运算符</a:t>
                      </a:r>
                      <a:endParaRPr lang="zh-CN" altLang="en-US" dirty="0"/>
                    </a:p>
                  </a:txBody>
                  <a:tcPr/>
                </a:tc>
                <a:tc>
                  <a:txBody>
                    <a:bodyPr/>
                    <a:lstStyle/>
                    <a:p>
                      <a:r>
                        <a:rPr lang="zh-CN" altLang="en-US" dirty="0" smtClean="0"/>
                        <a:t>用途</a:t>
                      </a:r>
                      <a:endParaRPr lang="zh-CN" altLang="en-US" dirty="0"/>
                    </a:p>
                  </a:txBody>
                  <a:tcPr/>
                </a:tc>
                <a:tc>
                  <a:txBody>
                    <a:bodyPr/>
                    <a:lstStyle/>
                    <a:p>
                      <a:r>
                        <a:rPr lang="zh-CN" altLang="en-US" sz="1350" b="1" i="0" kern="1200" dirty="0" smtClean="0">
                          <a:solidFill>
                            <a:schemeClr val="lt1"/>
                          </a:solidFill>
                          <a:latin typeface="+mn-lt"/>
                          <a:ea typeface="+mn-ea"/>
                          <a:cs typeface="+mn-cs"/>
                        </a:rPr>
                        <a:t>用法实例</a:t>
                      </a:r>
                      <a:endParaRPr lang="zh-CN" altLang="en-US" dirty="0"/>
                    </a:p>
                  </a:txBody>
                  <a:tcPr/>
                </a:tc>
              </a:tr>
              <a:tr h="35025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zh-CN" altLang="en-US" sz="1350" b="1" i="0" u="none" strike="noStrike" kern="1200" cap="none" spc="0" normalizeH="0" baseline="0" noProof="0" dirty="0" smtClean="0">
                          <a:ln>
                            <a:noFill/>
                          </a:ln>
                          <a:solidFill>
                            <a:schemeClr val="tx2"/>
                          </a:solidFill>
                          <a:effectLst/>
                          <a:uLnTx/>
                          <a:uFillTx/>
                          <a:latin typeface="+mn-lt"/>
                          <a:ea typeface="+mn-ea"/>
                          <a:cs typeface="+mn-cs"/>
                        </a:rPr>
                        <a:t>“”（双引号）</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b="0" i="0" dirty="0" smtClean="0">
                          <a:solidFill>
                            <a:srgbClr val="000000"/>
                          </a:solidFill>
                          <a:latin typeface="microsoft yahei"/>
                        </a:rPr>
                        <a:t>搜索词放在双引号中，代表完全匹配搜索</a:t>
                      </a:r>
                      <a:endParaRPr lang="zh-CN" altLang="en-US" dirty="0"/>
                    </a:p>
                  </a:txBody>
                  <a:tcPr/>
                </a:tc>
                <a:tc>
                  <a:txBody>
                    <a:bodyPr/>
                    <a:lstStyle/>
                    <a:p>
                      <a:r>
                        <a:rPr lang="en-US" altLang="zh-CN" sz="1350" b="0" i="0" kern="1200" dirty="0" smtClean="0">
                          <a:solidFill>
                            <a:schemeClr val="dk1"/>
                          </a:solidFill>
                          <a:latin typeface="+mn-lt"/>
                          <a:ea typeface="+mn-ea"/>
                          <a:cs typeface="+mn-cs"/>
                        </a:rPr>
                        <a:t>“keyword”</a:t>
                      </a:r>
                      <a:endParaRPr lang="zh-CN" altLang="en-US" dirty="0"/>
                    </a:p>
                  </a:txBody>
                  <a:tcPr/>
                </a:tc>
              </a:tr>
              <a:tr h="895014">
                <a:tc>
                  <a:txBody>
                    <a:bodyPr/>
                    <a:lstStyle/>
                    <a:p>
                      <a:r>
                        <a:rPr lang="zh-CN" altLang="en-US" sz="1350" b="0" i="0" kern="1200" dirty="0" smtClean="0">
                          <a:solidFill>
                            <a:schemeClr val="dk1"/>
                          </a:solidFill>
                          <a:latin typeface="+mn-lt"/>
                          <a:ea typeface="+mn-ea"/>
                          <a:cs typeface="+mn-cs"/>
                        </a:rPr>
                        <a:t>*（通配符）</a:t>
                      </a:r>
                      <a:endParaRPr lang="zh-CN" altLang="en-US" dirty="0"/>
                    </a:p>
                  </a:txBody>
                  <a:tcPr/>
                </a:tc>
                <a:tc>
                  <a:txBody>
                    <a:bodyPr/>
                    <a:lstStyle/>
                    <a:p>
                      <a:pPr algn="l"/>
                      <a:r>
                        <a:rPr lang="zh-CN" altLang="en-US" sz="1350" b="0" i="0" kern="1200" dirty="0" smtClean="0">
                          <a:solidFill>
                            <a:schemeClr val="dk1"/>
                          </a:solidFill>
                          <a:latin typeface="+mn-lt"/>
                          <a:ea typeface="+mn-ea"/>
                          <a:cs typeface="+mn-cs"/>
                        </a:rPr>
                        <a:t>*</a:t>
                      </a:r>
                      <a:r>
                        <a:rPr lang="zh-CN" altLang="en-US" b="0" i="0" dirty="0" smtClean="0">
                          <a:solidFill>
                            <a:srgbClr val="000000"/>
                          </a:solidFill>
                          <a:latin typeface="microsoft yahei"/>
                        </a:rPr>
                        <a:t>号代表任何文字，比如想查找“搜索*擎”，返回的结果就不仅包含“搜索引擎”，还包含了“搜索收擎”，“搜索巨擎”等内容。</a:t>
                      </a:r>
                    </a:p>
                    <a:p>
                      <a:pPr marL="0" marR="0" indent="0" algn="l" defTabSz="685800" rtl="0" eaLnBrk="1" fontAlgn="auto" latinLnBrk="0" hangingPunct="1">
                        <a:lnSpc>
                          <a:spcPct val="100000"/>
                        </a:lnSpc>
                        <a:spcBef>
                          <a:spcPts val="0"/>
                        </a:spcBef>
                        <a:spcAft>
                          <a:spcPts val="0"/>
                        </a:spcAft>
                        <a:buClrTx/>
                        <a:buSzTx/>
                        <a:buFontTx/>
                        <a:buNone/>
                        <a:tabLst/>
                        <a:defRPr/>
                      </a:pPr>
                      <a:endParaRPr lang="zh-CN" altLang="en-US" dirty="0"/>
                    </a:p>
                  </a:txBody>
                  <a:tcPr/>
                </a:tc>
                <a:tc>
                  <a:txBody>
                    <a:bodyPr/>
                    <a:lstStyle/>
                    <a:p>
                      <a:r>
                        <a:rPr lang="zh-CN" altLang="en-US" sz="1350" b="0" i="0" kern="1200" dirty="0" smtClean="0">
                          <a:solidFill>
                            <a:schemeClr val="dk1"/>
                          </a:solidFill>
                          <a:latin typeface="+mn-lt"/>
                          <a:ea typeface="+mn-ea"/>
                          <a:cs typeface="+mn-cs"/>
                        </a:rPr>
                        <a:t>“搜索*擎”</a:t>
                      </a:r>
                      <a:endParaRPr lang="zh-CN" altLang="en-US" dirty="0"/>
                    </a:p>
                  </a:txBody>
                  <a:tcPr/>
                </a:tc>
              </a:tr>
              <a:tr h="492258">
                <a:tc>
                  <a:txBody>
                    <a:bodyPr/>
                    <a:lstStyle/>
                    <a:p>
                      <a:r>
                        <a:rPr lang="en-US" altLang="zh-CN" sz="1350" b="0" i="0" kern="1200" dirty="0" smtClean="0">
                          <a:solidFill>
                            <a:schemeClr val="dk1"/>
                          </a:solidFill>
                          <a:latin typeface="+mn-lt"/>
                          <a:ea typeface="+mn-ea"/>
                          <a:cs typeface="+mn-cs"/>
                        </a:rPr>
                        <a:t>+</a:t>
                      </a:r>
                      <a:r>
                        <a:rPr lang="zh-CN" altLang="en-US" sz="1350" b="0" i="0" kern="1200" dirty="0" smtClean="0">
                          <a:solidFill>
                            <a:schemeClr val="dk1"/>
                          </a:solidFill>
                          <a:latin typeface="+mn-lt"/>
                          <a:ea typeface="+mn-ea"/>
                          <a:cs typeface="+mn-cs"/>
                        </a:rPr>
                        <a:t>（与）</a:t>
                      </a:r>
                      <a:endParaRPr lang="zh-CN" altLang="en-US" dirty="0"/>
                    </a:p>
                  </a:txBody>
                  <a:tcPr/>
                </a:tc>
                <a:tc>
                  <a:txBody>
                    <a:bodyPr/>
                    <a:lstStyle/>
                    <a:p>
                      <a:r>
                        <a:rPr lang="zh-CN" altLang="en-US" sz="1350" b="0" i="0" kern="1200" dirty="0" smtClean="0">
                          <a:solidFill>
                            <a:schemeClr val="dk1"/>
                          </a:solidFill>
                          <a:latin typeface="+mn-lt"/>
                          <a:ea typeface="+mn-ea"/>
                          <a:cs typeface="+mn-cs"/>
                        </a:rPr>
                        <a:t>搜索所有包含关键词“</a:t>
                      </a:r>
                      <a:r>
                        <a:rPr lang="en-US" altLang="zh-CN" sz="1350" b="0" i="0" kern="1200" dirty="0" smtClean="0">
                          <a:solidFill>
                            <a:schemeClr val="dk1"/>
                          </a:solidFill>
                          <a:latin typeface="+mn-lt"/>
                          <a:ea typeface="+mn-ea"/>
                          <a:cs typeface="+mn-cs"/>
                        </a:rPr>
                        <a:t>keyword1”</a:t>
                      </a:r>
                      <a:r>
                        <a:rPr lang="zh-CN" altLang="en-US" sz="1350" b="0" i="0" kern="1200" dirty="0" smtClean="0">
                          <a:solidFill>
                            <a:schemeClr val="dk1"/>
                          </a:solidFill>
                          <a:latin typeface="+mn-lt"/>
                          <a:ea typeface="+mn-ea"/>
                          <a:cs typeface="+mn-cs"/>
                        </a:rPr>
                        <a:t>和“</a:t>
                      </a:r>
                      <a:r>
                        <a:rPr lang="en-US" altLang="zh-CN" sz="1350" b="0" i="0" kern="1200" dirty="0" smtClean="0">
                          <a:solidFill>
                            <a:schemeClr val="dk1"/>
                          </a:solidFill>
                          <a:latin typeface="+mn-lt"/>
                          <a:ea typeface="+mn-ea"/>
                          <a:cs typeface="+mn-cs"/>
                        </a:rPr>
                        <a:t>keyword2**”</a:t>
                      </a:r>
                      <a:r>
                        <a:rPr lang="zh-CN" altLang="en-US" sz="1350" b="0" i="0" kern="1200" dirty="0" smtClean="0">
                          <a:solidFill>
                            <a:schemeClr val="dk1"/>
                          </a:solidFill>
                          <a:latin typeface="+mn-lt"/>
                          <a:ea typeface="+mn-ea"/>
                          <a:cs typeface="+mn-cs"/>
                        </a:rPr>
                        <a:t>的英文网页</a:t>
                      </a:r>
                      <a:endParaRPr lang="zh-CN" altLang="en-US" dirty="0"/>
                    </a:p>
                  </a:txBody>
                  <a:tcPr/>
                </a:tc>
                <a:tc>
                  <a:txBody>
                    <a:bodyPr/>
                    <a:lstStyle/>
                    <a:p>
                      <a:r>
                        <a:rPr lang="en-US" altLang="zh-CN" sz="1350" b="0" i="0" kern="1200" dirty="0" smtClean="0">
                          <a:solidFill>
                            <a:schemeClr val="dk1"/>
                          </a:solidFill>
                          <a:latin typeface="+mn-lt"/>
                          <a:ea typeface="+mn-ea"/>
                          <a:cs typeface="+mn-cs"/>
                        </a:rPr>
                        <a:t>“keyword1 keyword2” </a:t>
                      </a:r>
                      <a:r>
                        <a:rPr lang="zh-CN" altLang="en-US" sz="1350" b="0" i="0" kern="1200" dirty="0" smtClean="0">
                          <a:solidFill>
                            <a:schemeClr val="dk1"/>
                          </a:solidFill>
                          <a:latin typeface="+mn-lt"/>
                          <a:ea typeface="+mn-ea"/>
                          <a:cs typeface="+mn-cs"/>
                        </a:rPr>
                        <a:t>或者“</a:t>
                      </a:r>
                      <a:r>
                        <a:rPr lang="en-US" altLang="zh-CN" sz="1350" b="0" i="0" kern="1200" dirty="0" smtClean="0">
                          <a:solidFill>
                            <a:schemeClr val="dk1"/>
                          </a:solidFill>
                          <a:latin typeface="+mn-lt"/>
                          <a:ea typeface="+mn-ea"/>
                          <a:cs typeface="+mn-cs"/>
                        </a:rPr>
                        <a:t>keyword1+keyword2”</a:t>
                      </a:r>
                      <a:endParaRPr lang="zh-CN" altLang="en-US" dirty="0"/>
                    </a:p>
                  </a:txBody>
                  <a:tcPr/>
                </a:tc>
              </a:tr>
              <a:tr h="350252">
                <a:tc>
                  <a:txBody>
                    <a:bodyPr/>
                    <a:lstStyle/>
                    <a:p>
                      <a:r>
                        <a:rPr lang="en-US" altLang="zh-CN" sz="1350" b="0" i="0" kern="1200" dirty="0" smtClean="0">
                          <a:solidFill>
                            <a:schemeClr val="dk1"/>
                          </a:solidFill>
                          <a:latin typeface="+mn-lt"/>
                          <a:ea typeface="+mn-ea"/>
                          <a:cs typeface="+mn-cs"/>
                        </a:rPr>
                        <a:t>-</a:t>
                      </a:r>
                      <a:r>
                        <a:rPr lang="zh-CN" altLang="en-US" sz="1350" b="0" i="0" kern="1200" dirty="0" smtClean="0">
                          <a:solidFill>
                            <a:schemeClr val="dk1"/>
                          </a:solidFill>
                          <a:latin typeface="+mn-lt"/>
                          <a:ea typeface="+mn-ea"/>
                          <a:cs typeface="+mn-cs"/>
                        </a:rPr>
                        <a:t>（非）</a:t>
                      </a:r>
                      <a:endParaRPr lang="zh-CN" altLang="en-US" dirty="0"/>
                    </a:p>
                  </a:txBody>
                  <a:tcPr/>
                </a:tc>
                <a:tc>
                  <a:txBody>
                    <a:bodyPr/>
                    <a:lstStyle/>
                    <a:p>
                      <a:r>
                        <a:rPr lang="zh-CN" altLang="en-US" sz="1350" b="0" i="0" kern="1200" dirty="0" smtClean="0">
                          <a:solidFill>
                            <a:schemeClr val="dk1"/>
                          </a:solidFill>
                          <a:latin typeface="+mn-lt"/>
                          <a:ea typeface="+mn-ea"/>
                          <a:cs typeface="+mn-cs"/>
                        </a:rPr>
                        <a:t>搜索去除</a:t>
                      </a:r>
                      <a:r>
                        <a:rPr lang="en-US" altLang="zh-CN" sz="1350" b="0" i="0" kern="1200" dirty="0" smtClean="0">
                          <a:solidFill>
                            <a:schemeClr val="dk1"/>
                          </a:solidFill>
                          <a:latin typeface="+mn-lt"/>
                          <a:ea typeface="+mn-ea"/>
                          <a:cs typeface="+mn-cs"/>
                        </a:rPr>
                        <a:t>keyword2</a:t>
                      </a:r>
                      <a:r>
                        <a:rPr lang="zh-CN" altLang="en-US" sz="1350" b="0" i="0" kern="1200" dirty="0" smtClean="0">
                          <a:solidFill>
                            <a:schemeClr val="dk1"/>
                          </a:solidFill>
                          <a:latin typeface="+mn-lt"/>
                          <a:ea typeface="+mn-ea"/>
                          <a:cs typeface="+mn-cs"/>
                        </a:rPr>
                        <a:t>的</a:t>
                      </a:r>
                      <a:r>
                        <a:rPr lang="en-US" altLang="zh-CN" sz="1350" b="0" i="0" kern="1200" dirty="0" smtClean="0">
                          <a:solidFill>
                            <a:schemeClr val="dk1"/>
                          </a:solidFill>
                          <a:latin typeface="+mn-lt"/>
                          <a:ea typeface="+mn-ea"/>
                          <a:cs typeface="+mn-cs"/>
                        </a:rPr>
                        <a:t>keyword1</a:t>
                      </a:r>
                      <a:endParaRPr lang="zh-CN" altLang="en-US" dirty="0"/>
                    </a:p>
                  </a:txBody>
                  <a:tcPr/>
                </a:tc>
                <a:tc>
                  <a:txBody>
                    <a:bodyPr/>
                    <a:lstStyle/>
                    <a:p>
                      <a:r>
                        <a:rPr lang="en-US" altLang="zh-CN" sz="1350" b="0" i="0" kern="1200" dirty="0" smtClean="0">
                          <a:solidFill>
                            <a:schemeClr val="dk1"/>
                          </a:solidFill>
                          <a:latin typeface="+mn-lt"/>
                          <a:ea typeface="+mn-ea"/>
                          <a:cs typeface="+mn-cs"/>
                        </a:rPr>
                        <a:t>“keyword1 -keyword2”</a:t>
                      </a:r>
                      <a:endParaRPr lang="zh-CN" altLang="en-US" dirty="0"/>
                    </a:p>
                  </a:txBody>
                  <a:tcPr/>
                </a:tc>
              </a:tr>
              <a:tr h="350252">
                <a:tc>
                  <a:txBody>
                    <a:bodyPr/>
                    <a:lstStyle/>
                    <a:p>
                      <a:r>
                        <a:rPr lang="en-US" altLang="zh-CN" sz="1350" b="0" i="0" kern="1200" dirty="0" smtClean="0">
                          <a:solidFill>
                            <a:schemeClr val="dk1"/>
                          </a:solidFill>
                          <a:latin typeface="+mn-lt"/>
                          <a:ea typeface="+mn-ea"/>
                          <a:cs typeface="+mn-cs"/>
                        </a:rPr>
                        <a:t>OR(</a:t>
                      </a:r>
                      <a:r>
                        <a:rPr lang="zh-CN" altLang="en-US" sz="1350" b="0" i="0" kern="1200" dirty="0" smtClean="0">
                          <a:solidFill>
                            <a:schemeClr val="dk1"/>
                          </a:solidFill>
                          <a:latin typeface="+mn-lt"/>
                          <a:ea typeface="+mn-ea"/>
                          <a:cs typeface="+mn-cs"/>
                        </a:rPr>
                        <a:t>或</a:t>
                      </a:r>
                      <a:r>
                        <a:rPr lang="en-US" altLang="zh-CN" sz="1350" b="0" i="0" kern="1200" dirty="0" smtClean="0">
                          <a:solidFill>
                            <a:schemeClr val="dk1"/>
                          </a:solidFill>
                          <a:latin typeface="+mn-lt"/>
                          <a:ea typeface="+mn-ea"/>
                          <a:cs typeface="+mn-cs"/>
                        </a:rPr>
                        <a:t>)</a:t>
                      </a:r>
                      <a:endParaRPr lang="zh-CN" altLang="en-US" dirty="0"/>
                    </a:p>
                  </a:txBody>
                  <a:tcPr/>
                </a:tc>
                <a:tc>
                  <a:txBody>
                    <a:bodyPr/>
                    <a:lstStyle/>
                    <a:p>
                      <a:r>
                        <a:rPr lang="zh-CN" altLang="en-US" sz="1350" b="0" i="0" kern="1200" dirty="0" smtClean="0">
                          <a:solidFill>
                            <a:schemeClr val="dk1"/>
                          </a:solidFill>
                          <a:latin typeface="+mn-lt"/>
                          <a:ea typeface="+mn-ea"/>
                          <a:cs typeface="+mn-cs"/>
                        </a:rPr>
                        <a:t>搜索 </a:t>
                      </a:r>
                      <a:r>
                        <a:rPr lang="en-US" altLang="zh-CN" sz="1350" b="0" i="0" kern="1200" dirty="0" smtClean="0">
                          <a:solidFill>
                            <a:schemeClr val="dk1"/>
                          </a:solidFill>
                          <a:latin typeface="+mn-lt"/>
                          <a:ea typeface="+mn-ea"/>
                          <a:cs typeface="+mn-cs"/>
                        </a:rPr>
                        <a:t>A </a:t>
                      </a:r>
                      <a:r>
                        <a:rPr lang="zh-CN" altLang="en-US" sz="1350" b="0" i="0" kern="1200" dirty="0" smtClean="0">
                          <a:solidFill>
                            <a:schemeClr val="dk1"/>
                          </a:solidFill>
                          <a:latin typeface="+mn-lt"/>
                          <a:ea typeface="+mn-ea"/>
                          <a:cs typeface="+mn-cs"/>
                        </a:rPr>
                        <a:t>或者 </a:t>
                      </a:r>
                      <a:r>
                        <a:rPr lang="en-US" altLang="zh-CN" sz="1350" b="0" i="0" kern="1200" dirty="0" smtClean="0">
                          <a:solidFill>
                            <a:schemeClr val="dk1"/>
                          </a:solidFill>
                          <a:latin typeface="+mn-lt"/>
                          <a:ea typeface="+mn-ea"/>
                          <a:cs typeface="+mn-cs"/>
                        </a:rPr>
                        <a:t>B</a:t>
                      </a:r>
                      <a:endParaRPr lang="zh-CN" altLang="en-US" dirty="0"/>
                    </a:p>
                  </a:txBody>
                  <a:tcPr/>
                </a:tc>
                <a:tc>
                  <a:txBody>
                    <a:bodyPr/>
                    <a:lstStyle/>
                    <a:p>
                      <a:r>
                        <a:rPr lang="en-US" altLang="zh-CN" sz="1350" b="0" i="0" kern="1200" dirty="0" smtClean="0">
                          <a:solidFill>
                            <a:schemeClr val="dk1"/>
                          </a:solidFill>
                          <a:latin typeface="+mn-lt"/>
                          <a:ea typeface="+mn-ea"/>
                          <a:cs typeface="+mn-cs"/>
                        </a:rPr>
                        <a:t>“keyword1 OR keyword2”</a:t>
                      </a:r>
                      <a:endParaRPr lang="zh-CN" altLang="en-US" dirty="0"/>
                    </a:p>
                  </a:txBody>
                  <a:tcPr/>
                </a:tc>
              </a:tr>
              <a:tr h="350252">
                <a:tc>
                  <a:txBody>
                    <a:bodyPr/>
                    <a:lstStyle/>
                    <a:p>
                      <a:r>
                        <a:rPr lang="en-US" altLang="zh-CN" sz="1350" b="0" i="0" kern="1200" dirty="0" smtClean="0">
                          <a:solidFill>
                            <a:schemeClr val="dk1"/>
                          </a:solidFill>
                          <a:latin typeface="+mn-lt"/>
                          <a:ea typeface="+mn-ea"/>
                          <a:cs typeface="+mn-cs"/>
                        </a:rPr>
                        <a:t>~keyword1</a:t>
                      </a:r>
                      <a:endParaRPr lang="zh-CN" altLang="en-US" dirty="0"/>
                    </a:p>
                  </a:txBody>
                  <a:tcPr/>
                </a:tc>
                <a:tc>
                  <a:txBody>
                    <a:bodyPr/>
                    <a:lstStyle/>
                    <a:p>
                      <a:r>
                        <a:rPr lang="zh-CN" altLang="en-US" sz="1350" b="0" i="0" kern="1200" dirty="0" smtClean="0">
                          <a:solidFill>
                            <a:schemeClr val="dk1"/>
                          </a:solidFill>
                          <a:latin typeface="+mn-lt"/>
                          <a:ea typeface="+mn-ea"/>
                          <a:cs typeface="+mn-cs"/>
                        </a:rPr>
                        <a:t>搜索它的同义词</a:t>
                      </a:r>
                      <a:endParaRPr lang="zh-CN" altLang="en-US" dirty="0"/>
                    </a:p>
                  </a:txBody>
                  <a:tcPr/>
                </a:tc>
                <a:tc>
                  <a:txBody>
                    <a:bodyPr/>
                    <a:lstStyle/>
                    <a:p>
                      <a:r>
                        <a:rPr lang="en-US" altLang="zh-CN" sz="1350" b="0" i="0" kern="1200" dirty="0" smtClean="0">
                          <a:solidFill>
                            <a:schemeClr val="dk1"/>
                          </a:solidFill>
                          <a:latin typeface="+mn-lt"/>
                          <a:ea typeface="+mn-ea"/>
                          <a:cs typeface="+mn-cs"/>
                        </a:rPr>
                        <a:t>~</a:t>
                      </a:r>
                      <a:r>
                        <a:rPr lang="zh-CN" altLang="en-US" sz="1350" b="0" i="0" kern="1200" dirty="0" smtClean="0">
                          <a:solidFill>
                            <a:schemeClr val="dk1"/>
                          </a:solidFill>
                          <a:latin typeface="+mn-lt"/>
                          <a:ea typeface="+mn-ea"/>
                          <a:cs typeface="+mn-cs"/>
                        </a:rPr>
                        <a:t>喜欢</a:t>
                      </a:r>
                      <a:endParaRPr lang="zh-CN" altLang="en-US" dirty="0"/>
                    </a:p>
                  </a:txBody>
                  <a:tcPr/>
                </a:tc>
              </a:tr>
              <a:tr h="276477">
                <a:tc>
                  <a:txBody>
                    <a:bodyPr/>
                    <a:lstStyle/>
                    <a:p>
                      <a:r>
                        <a:rPr lang="en-US" altLang="zh-CN" sz="1350" b="0" i="0" kern="1200" dirty="0" smtClean="0">
                          <a:solidFill>
                            <a:schemeClr val="dk1"/>
                          </a:solidFill>
                          <a:latin typeface="+mn-lt"/>
                          <a:ea typeface="+mn-ea"/>
                          <a:cs typeface="+mn-cs"/>
                        </a:rPr>
                        <a:t>~keyword1-keyword2</a:t>
                      </a:r>
                      <a:endParaRPr lang="zh-CN" altLang="en-US" dirty="0"/>
                    </a:p>
                  </a:txBody>
                  <a:tcPr/>
                </a:tc>
                <a:tc>
                  <a:txBody>
                    <a:bodyPr/>
                    <a:lstStyle/>
                    <a:p>
                      <a:r>
                        <a:rPr lang="zh-CN" altLang="en-US" sz="1350" b="0" i="0" kern="1200" dirty="0" smtClean="0">
                          <a:solidFill>
                            <a:schemeClr val="dk1"/>
                          </a:solidFill>
                          <a:latin typeface="+mn-lt"/>
                          <a:ea typeface="+mn-ea"/>
                          <a:cs typeface="+mn-cs"/>
                        </a:rPr>
                        <a:t>只搜索同义词</a:t>
                      </a:r>
                      <a:r>
                        <a:rPr lang="en-US" altLang="zh-CN" sz="1350" b="0" i="0" kern="1200" dirty="0" smtClean="0">
                          <a:solidFill>
                            <a:schemeClr val="dk1"/>
                          </a:solidFill>
                          <a:latin typeface="+mn-lt"/>
                          <a:ea typeface="+mn-ea"/>
                          <a:cs typeface="+mn-cs"/>
                        </a:rPr>
                        <a:t>,</a:t>
                      </a:r>
                      <a:r>
                        <a:rPr lang="zh-CN" altLang="en-US" sz="1350" b="0" i="0" kern="1200" dirty="0" smtClean="0">
                          <a:solidFill>
                            <a:schemeClr val="dk1"/>
                          </a:solidFill>
                          <a:latin typeface="+mn-lt"/>
                          <a:ea typeface="+mn-ea"/>
                          <a:cs typeface="+mn-cs"/>
                        </a:rPr>
                        <a:t>不要原词</a:t>
                      </a:r>
                      <a:endParaRPr lang="zh-CN" altLang="en-US" dirty="0"/>
                    </a:p>
                  </a:txBody>
                  <a:tcPr/>
                </a:tc>
                <a:tc>
                  <a:txBody>
                    <a:bodyPr/>
                    <a:lstStyle/>
                    <a:p>
                      <a:r>
                        <a:rPr lang="en-US" altLang="zh-CN" sz="1350" b="0" i="0" kern="1200" dirty="0" smtClean="0">
                          <a:solidFill>
                            <a:schemeClr val="dk1"/>
                          </a:solidFill>
                          <a:latin typeface="+mn-lt"/>
                          <a:ea typeface="+mn-ea"/>
                          <a:cs typeface="+mn-cs"/>
                        </a:rPr>
                        <a:t>~WORD-WORD~WORD-WORD</a:t>
                      </a:r>
                      <a:endParaRPr lang="zh-CN" altLang="en-US" dirty="0"/>
                    </a:p>
                  </a:txBody>
                  <a:tcPr/>
                </a:tc>
              </a:tr>
            </a:tbl>
          </a:graphicData>
        </a:graphic>
      </p:graphicFrame>
    </p:spTree>
    <p:extLst>
      <p:ext uri="{BB962C8B-B14F-4D97-AF65-F5344CB8AC3E}">
        <p14:creationId xmlns="" xmlns:p14="http://schemas.microsoft.com/office/powerpoint/2010/main" val="1195573200"/>
      </p:ext>
    </p:extLst>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p:cTn id="7" dur="200" fill="hold"/>
                                        <p:tgtEl>
                                          <p:spTgt spid="65"/>
                                        </p:tgtEl>
                                        <p:attrNameLst>
                                          <p:attrName>ppt_w</p:attrName>
                                        </p:attrNameLst>
                                      </p:cBhvr>
                                      <p:tavLst>
                                        <p:tav tm="0">
                                          <p:val>
                                            <p:fltVal val="0"/>
                                          </p:val>
                                        </p:tav>
                                        <p:tav tm="100000">
                                          <p:val>
                                            <p:strVal val="#ppt_w"/>
                                          </p:val>
                                        </p:tav>
                                      </p:tavLst>
                                    </p:anim>
                                    <p:anim calcmode="lin" valueType="num">
                                      <p:cBhvr>
                                        <p:cTn id="8" dur="200" fill="hold"/>
                                        <p:tgtEl>
                                          <p:spTgt spid="65"/>
                                        </p:tgtEl>
                                        <p:attrNameLst>
                                          <p:attrName>ppt_h</p:attrName>
                                        </p:attrNameLst>
                                      </p:cBhvr>
                                      <p:tavLst>
                                        <p:tav tm="0">
                                          <p:val>
                                            <p:fltVal val="0"/>
                                          </p:val>
                                        </p:tav>
                                        <p:tav tm="100000">
                                          <p:val>
                                            <p:strVal val="#ppt_h"/>
                                          </p:val>
                                        </p:tav>
                                      </p:tavLst>
                                    </p:anim>
                                    <p:animEffect transition="in" filter="fade">
                                      <p:cBhvr>
                                        <p:cTn id="9" dur="200"/>
                                        <p:tgtEl>
                                          <p:spTgt spid="65"/>
                                        </p:tgtEl>
                                      </p:cBhvr>
                                    </p:animEffect>
                                  </p:childTnLst>
                                </p:cTn>
                              </p:par>
                            </p:childTnLst>
                          </p:cTn>
                        </p:par>
                        <p:par>
                          <p:cTn id="10" fill="hold">
                            <p:stCondLst>
                              <p:cond delay="200"/>
                            </p:stCondLst>
                            <p:childTnLst>
                              <p:par>
                                <p:cTn id="11" presetID="32" presetClass="emph" presetSubtype="0" fill="hold" nodeType="afterEffect">
                                  <p:stCondLst>
                                    <p:cond delay="0"/>
                                  </p:stCondLst>
                                  <p:childTnLst>
                                    <p:animRot by="120000">
                                      <p:cBhvr>
                                        <p:cTn id="12" dur="50" fill="hold">
                                          <p:stCondLst>
                                            <p:cond delay="0"/>
                                          </p:stCondLst>
                                        </p:cTn>
                                        <p:tgtEl>
                                          <p:spTgt spid="65"/>
                                        </p:tgtEl>
                                        <p:attrNameLst>
                                          <p:attrName>r</p:attrName>
                                        </p:attrNameLst>
                                      </p:cBhvr>
                                    </p:animRot>
                                    <p:animRot by="-240000">
                                      <p:cBhvr>
                                        <p:cTn id="13" dur="100" fill="hold">
                                          <p:stCondLst>
                                            <p:cond delay="100"/>
                                          </p:stCondLst>
                                        </p:cTn>
                                        <p:tgtEl>
                                          <p:spTgt spid="65"/>
                                        </p:tgtEl>
                                        <p:attrNameLst>
                                          <p:attrName>r</p:attrName>
                                        </p:attrNameLst>
                                      </p:cBhvr>
                                    </p:animRot>
                                    <p:animRot by="240000">
                                      <p:cBhvr>
                                        <p:cTn id="14" dur="100" fill="hold">
                                          <p:stCondLst>
                                            <p:cond delay="200"/>
                                          </p:stCondLst>
                                        </p:cTn>
                                        <p:tgtEl>
                                          <p:spTgt spid="65"/>
                                        </p:tgtEl>
                                        <p:attrNameLst>
                                          <p:attrName>r</p:attrName>
                                        </p:attrNameLst>
                                      </p:cBhvr>
                                    </p:animRot>
                                    <p:animRot by="-240000">
                                      <p:cBhvr>
                                        <p:cTn id="15" dur="100" fill="hold">
                                          <p:stCondLst>
                                            <p:cond delay="300"/>
                                          </p:stCondLst>
                                        </p:cTn>
                                        <p:tgtEl>
                                          <p:spTgt spid="65"/>
                                        </p:tgtEl>
                                        <p:attrNameLst>
                                          <p:attrName>r</p:attrName>
                                        </p:attrNameLst>
                                      </p:cBhvr>
                                    </p:animRot>
                                    <p:animRot by="120000">
                                      <p:cBhvr>
                                        <p:cTn id="16" dur="100" fill="hold">
                                          <p:stCondLst>
                                            <p:cond delay="400"/>
                                          </p:stCondLst>
                                        </p:cTn>
                                        <p:tgtEl>
                                          <p:spTgt spid="6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552088" y="539748"/>
          <a:ext cx="8203722" cy="4402938"/>
        </p:xfrm>
        <a:graphic>
          <a:graphicData uri="http://schemas.openxmlformats.org/drawingml/2006/table">
            <a:tbl>
              <a:tblPr firstRow="1" bandRow="1">
                <a:tableStyleId>{5C22544A-7EE6-4342-B048-85BDC9FD1C3A}</a:tableStyleId>
              </a:tblPr>
              <a:tblGrid>
                <a:gridCol w="2734574"/>
                <a:gridCol w="2734574"/>
                <a:gridCol w="2734574"/>
              </a:tblGrid>
              <a:tr h="527754">
                <a:tc>
                  <a:txBody>
                    <a:bodyPr/>
                    <a:lstStyle/>
                    <a:p>
                      <a:r>
                        <a:rPr lang="zh-CN" altLang="en-US" dirty="0" smtClean="0"/>
                        <a:t>运算符</a:t>
                      </a:r>
                      <a:endParaRPr lang="zh-CN" altLang="en-US" dirty="0"/>
                    </a:p>
                  </a:txBody>
                  <a:tcPr/>
                </a:tc>
                <a:tc>
                  <a:txBody>
                    <a:bodyPr/>
                    <a:lstStyle/>
                    <a:p>
                      <a:r>
                        <a:rPr lang="zh-CN" altLang="en-US" dirty="0" smtClean="0"/>
                        <a:t>用途</a:t>
                      </a:r>
                      <a:endParaRPr lang="zh-CN" altLang="en-US" dirty="0"/>
                    </a:p>
                  </a:txBody>
                  <a:tcPr/>
                </a:tc>
                <a:tc>
                  <a:txBody>
                    <a:bodyPr/>
                    <a:lstStyle/>
                    <a:p>
                      <a:r>
                        <a:rPr lang="zh-CN" altLang="en-US" dirty="0" smtClean="0"/>
                        <a:t>用法实例</a:t>
                      </a:r>
                      <a:endParaRPr lang="zh-CN" altLang="en-US" dirty="0"/>
                    </a:p>
                  </a:txBody>
                  <a:tcPr/>
                </a:tc>
              </a:tr>
              <a:tr h="527754">
                <a:tc>
                  <a:txBody>
                    <a:bodyPr/>
                    <a:lstStyle/>
                    <a:p>
                      <a:r>
                        <a:rPr lang="en-US" altLang="zh-CN" sz="1350" b="0" i="0" kern="1200" dirty="0" smtClean="0">
                          <a:solidFill>
                            <a:schemeClr val="dk1"/>
                          </a:solidFill>
                          <a:latin typeface="+mn-lt"/>
                          <a:ea typeface="+mn-ea"/>
                          <a:cs typeface="+mn-cs"/>
                        </a:rPr>
                        <a:t>site:</a:t>
                      </a:r>
                      <a:endParaRPr lang="zh-CN" altLang="en-US" dirty="0"/>
                    </a:p>
                  </a:txBody>
                  <a:tcPr/>
                </a:tc>
                <a:tc>
                  <a:txBody>
                    <a:bodyPr/>
                    <a:lstStyle/>
                    <a:p>
                      <a:r>
                        <a:rPr lang="zh-CN" altLang="en-US" sz="1350" b="0" i="0" kern="1200" dirty="0" smtClean="0">
                          <a:solidFill>
                            <a:schemeClr val="dk1"/>
                          </a:solidFill>
                          <a:latin typeface="+mn-lt"/>
                          <a:ea typeface="+mn-ea"/>
                          <a:cs typeface="+mn-cs"/>
                        </a:rPr>
                        <a:t>搜索指定域名的内容</a:t>
                      </a:r>
                      <a:endParaRPr lang="zh-CN" altLang="en-US" dirty="0"/>
                    </a:p>
                  </a:txBody>
                  <a:tcPr/>
                </a:tc>
                <a:tc>
                  <a:txBody>
                    <a:bodyPr/>
                    <a:lstStyle/>
                    <a:p>
                      <a:r>
                        <a:rPr lang="en-US" altLang="zh-CN" sz="1350" b="0" i="0" kern="1200" dirty="0" err="1" smtClean="0">
                          <a:solidFill>
                            <a:schemeClr val="dk1"/>
                          </a:solidFill>
                          <a:latin typeface="+mn-lt"/>
                          <a:ea typeface="+mn-ea"/>
                          <a:cs typeface="+mn-cs"/>
                        </a:rPr>
                        <a:t>site:www.github.com</a:t>
                      </a:r>
                      <a:r>
                        <a:rPr lang="en-US" altLang="zh-CN" sz="1350" b="0" i="0" kern="1200" dirty="0" smtClean="0">
                          <a:solidFill>
                            <a:schemeClr val="dk1"/>
                          </a:solidFill>
                          <a:latin typeface="+mn-lt"/>
                          <a:ea typeface="+mn-ea"/>
                          <a:cs typeface="+mn-cs"/>
                        </a:rPr>
                        <a:t> keyword </a:t>
                      </a:r>
                      <a:r>
                        <a:rPr lang="zh-CN" altLang="en-US" sz="1350" b="0" i="0" kern="1200" dirty="0" smtClean="0">
                          <a:solidFill>
                            <a:schemeClr val="dk1"/>
                          </a:solidFill>
                          <a:latin typeface="+mn-lt"/>
                          <a:ea typeface="+mn-ea"/>
                          <a:cs typeface="+mn-cs"/>
                        </a:rPr>
                        <a:t>或者</a:t>
                      </a:r>
                      <a:r>
                        <a:rPr lang="en-US" altLang="zh-CN" sz="1350" b="0" i="0" kern="1200" dirty="0" smtClean="0">
                          <a:solidFill>
                            <a:schemeClr val="dk1"/>
                          </a:solidFill>
                          <a:latin typeface="+mn-lt"/>
                          <a:ea typeface="+mn-ea"/>
                          <a:cs typeface="+mn-cs"/>
                        </a:rPr>
                        <a:t>keyword </a:t>
                      </a:r>
                      <a:r>
                        <a:rPr lang="en-US" altLang="zh-CN" sz="1350" b="0" i="0" kern="1200" dirty="0" err="1" smtClean="0">
                          <a:solidFill>
                            <a:schemeClr val="dk1"/>
                          </a:solidFill>
                          <a:latin typeface="+mn-lt"/>
                          <a:ea typeface="+mn-ea"/>
                          <a:cs typeface="+mn-cs"/>
                        </a:rPr>
                        <a:t>site:www.osleder.com</a:t>
                      </a:r>
                      <a:endParaRPr lang="zh-CN" altLang="en-US" dirty="0"/>
                    </a:p>
                  </a:txBody>
                  <a:tcPr/>
                </a:tc>
              </a:tr>
              <a:tr h="527754">
                <a:tc>
                  <a:txBody>
                    <a:bodyPr/>
                    <a:lstStyle/>
                    <a:p>
                      <a:r>
                        <a:rPr lang="en-US" altLang="zh-CN" sz="1350" b="0" i="0" kern="1200" dirty="0" err="1" smtClean="0">
                          <a:solidFill>
                            <a:schemeClr val="dk1"/>
                          </a:solidFill>
                          <a:latin typeface="+mn-lt"/>
                          <a:ea typeface="+mn-ea"/>
                          <a:cs typeface="+mn-cs"/>
                        </a:rPr>
                        <a:t>inanchor:keyword</a:t>
                      </a:r>
                      <a:endParaRPr lang="zh-CN" altLang="en-US" dirty="0"/>
                    </a:p>
                  </a:txBody>
                  <a:tcPr/>
                </a:tc>
                <a:tc>
                  <a:txBody>
                    <a:bodyPr/>
                    <a:lstStyle/>
                    <a:p>
                      <a:r>
                        <a:rPr lang="zh-CN" altLang="en-US" sz="1350" b="0" i="0" kern="1200" dirty="0" smtClean="0">
                          <a:solidFill>
                            <a:schemeClr val="dk1"/>
                          </a:solidFill>
                          <a:latin typeface="+mn-lt"/>
                          <a:ea typeface="+mn-ea"/>
                          <a:cs typeface="+mn-cs"/>
                        </a:rPr>
                        <a:t>指令返回的结果是导入链接锚文字中包含搜索词的页面</a:t>
                      </a:r>
                      <a:endParaRPr lang="zh-CN" altLang="en-US" dirty="0"/>
                    </a:p>
                  </a:txBody>
                  <a:tcPr/>
                </a:tc>
                <a:tc>
                  <a:txBody>
                    <a:bodyPr/>
                    <a:lstStyle/>
                    <a:p>
                      <a:r>
                        <a:rPr lang="en-US" altLang="zh-CN" sz="1350" b="0" i="0" kern="1200" dirty="0" err="1" smtClean="0">
                          <a:solidFill>
                            <a:schemeClr val="dk1"/>
                          </a:solidFill>
                          <a:latin typeface="+mn-lt"/>
                          <a:ea typeface="+mn-ea"/>
                          <a:cs typeface="+mn-cs"/>
                        </a:rPr>
                        <a:t>inanchor:about</a:t>
                      </a:r>
                      <a:r>
                        <a:rPr lang="en-US" altLang="zh-CN" sz="1350" b="0" i="0" kern="1200" baseline="0" dirty="0" smtClean="0">
                          <a:solidFill>
                            <a:schemeClr val="dk1"/>
                          </a:solidFill>
                          <a:latin typeface="+mn-lt"/>
                          <a:ea typeface="+mn-ea"/>
                          <a:cs typeface="+mn-cs"/>
                        </a:rPr>
                        <a:t> us</a:t>
                      </a:r>
                      <a:endParaRPr lang="zh-CN" altLang="en-US" dirty="0"/>
                    </a:p>
                  </a:txBody>
                  <a:tcPr/>
                </a:tc>
              </a:tr>
              <a:tr h="527754">
                <a:tc>
                  <a:txBody>
                    <a:bodyPr/>
                    <a:lstStyle/>
                    <a:p>
                      <a:r>
                        <a:rPr lang="en-US" altLang="zh-CN" sz="1350" b="0" i="0" kern="1200" dirty="0" err="1" smtClean="0">
                          <a:solidFill>
                            <a:schemeClr val="dk1"/>
                          </a:solidFill>
                          <a:latin typeface="+mn-lt"/>
                          <a:ea typeface="+mn-ea"/>
                          <a:cs typeface="+mn-cs"/>
                        </a:rPr>
                        <a:t>allintext</a:t>
                      </a:r>
                      <a:r>
                        <a:rPr lang="en-US" altLang="zh-CN" sz="1350" b="0" i="0" kern="1200" dirty="0" smtClean="0">
                          <a:solidFill>
                            <a:schemeClr val="dk1"/>
                          </a:solidFill>
                          <a:latin typeface="+mn-lt"/>
                          <a:ea typeface="+mn-ea"/>
                          <a:cs typeface="+mn-cs"/>
                        </a:rPr>
                        <a:t>:</a:t>
                      </a:r>
                      <a:endParaRPr lang="zh-CN" altLang="en-US" dirty="0"/>
                    </a:p>
                  </a:txBody>
                  <a:tcPr/>
                </a:tc>
                <a:tc>
                  <a:txBody>
                    <a:bodyPr/>
                    <a:lstStyle/>
                    <a:p>
                      <a:r>
                        <a:rPr lang="zh-CN" altLang="en-US" sz="1350" b="0" i="0" kern="1200" dirty="0" smtClean="0">
                          <a:solidFill>
                            <a:schemeClr val="dk1"/>
                          </a:solidFill>
                          <a:latin typeface="+mn-lt"/>
                          <a:ea typeface="+mn-ea"/>
                          <a:cs typeface="+mn-cs"/>
                        </a:rPr>
                        <a:t>限制搜索的词语是网页内文包含的关键词（可使用多个关键词）</a:t>
                      </a:r>
                      <a:endParaRPr lang="zh-CN" altLang="en-US" dirty="0"/>
                    </a:p>
                  </a:txBody>
                  <a:tcPr/>
                </a:tc>
                <a:tc>
                  <a:txBody>
                    <a:bodyPr/>
                    <a:lstStyle/>
                    <a:p>
                      <a:r>
                        <a:rPr lang="en-US" altLang="zh-CN" sz="1350" b="0" i="0" kern="1200" dirty="0" smtClean="0">
                          <a:solidFill>
                            <a:schemeClr val="dk1"/>
                          </a:solidFill>
                          <a:latin typeface="+mn-lt"/>
                          <a:ea typeface="+mn-ea"/>
                          <a:cs typeface="+mn-cs"/>
                        </a:rPr>
                        <a:t>allintext:keyword1 keyword2</a:t>
                      </a:r>
                      <a:endParaRPr lang="zh-CN" altLang="en-US" dirty="0"/>
                    </a:p>
                  </a:txBody>
                  <a:tcPr/>
                </a:tc>
              </a:tr>
              <a:tr h="527754">
                <a:tc>
                  <a:txBody>
                    <a:bodyPr/>
                    <a:lstStyle/>
                    <a:p>
                      <a:r>
                        <a:rPr lang="en-US" altLang="zh-CN" sz="1350" b="0" i="0" kern="1200" dirty="0" err="1" smtClean="0">
                          <a:solidFill>
                            <a:schemeClr val="dk1"/>
                          </a:solidFill>
                          <a:latin typeface="+mn-lt"/>
                          <a:ea typeface="+mn-ea"/>
                          <a:cs typeface="+mn-cs"/>
                        </a:rPr>
                        <a:t>inurl</a:t>
                      </a:r>
                      <a:r>
                        <a:rPr lang="zh-CN" altLang="en-US" sz="1350" b="0" i="0" kern="1200" dirty="0" smtClean="0">
                          <a:solidFill>
                            <a:schemeClr val="dk1"/>
                          </a:solidFill>
                          <a:latin typeface="+mn-lt"/>
                          <a:ea typeface="+mn-ea"/>
                          <a:cs typeface="+mn-cs"/>
                        </a:rPr>
                        <a:t>语法</a:t>
                      </a:r>
                      <a:r>
                        <a:rPr lang="en-US" altLang="zh-CN" sz="1350" b="0" i="0" kern="1200" dirty="0" smtClean="0">
                          <a:solidFill>
                            <a:schemeClr val="dk1"/>
                          </a:solidFill>
                          <a:latin typeface="+mn-lt"/>
                          <a:ea typeface="+mn-ea"/>
                          <a:cs typeface="+mn-cs"/>
                        </a:rPr>
                        <a:t>.</a:t>
                      </a:r>
                      <a:r>
                        <a:rPr lang="zh-CN" altLang="en-US" sz="1350" b="0" i="0" kern="1200" dirty="0" smtClean="0">
                          <a:solidFill>
                            <a:schemeClr val="dk1"/>
                          </a:solidFill>
                          <a:latin typeface="+mn-lt"/>
                          <a:ea typeface="+mn-ea"/>
                          <a:cs typeface="+mn-cs"/>
                        </a:rPr>
                        <a:t>（应用</a:t>
                      </a:r>
                      <a:r>
                        <a:rPr lang="en-US" altLang="zh-CN" sz="1350" b="0" i="0" kern="1200" dirty="0" smtClean="0">
                          <a:solidFill>
                            <a:schemeClr val="dk1"/>
                          </a:solidFill>
                          <a:latin typeface="+mn-lt"/>
                          <a:ea typeface="+mn-ea"/>
                          <a:cs typeface="+mn-cs"/>
                        </a:rPr>
                        <a:t>PDF</a:t>
                      </a:r>
                      <a:r>
                        <a:rPr lang="zh-CN" altLang="en-US" sz="1350" b="0" i="0" kern="1200" dirty="0" smtClean="0">
                          <a:solidFill>
                            <a:schemeClr val="dk1"/>
                          </a:solidFill>
                          <a:latin typeface="+mn-lt"/>
                          <a:ea typeface="+mn-ea"/>
                          <a:cs typeface="+mn-cs"/>
                        </a:rPr>
                        <a:t>文件搜索）</a:t>
                      </a:r>
                      <a:endParaRPr lang="zh-CN" altLang="en-US" dirty="0"/>
                    </a:p>
                  </a:txBody>
                  <a:tcPr/>
                </a:tc>
                <a:tc>
                  <a:txBody>
                    <a:bodyPr/>
                    <a:lstStyle/>
                    <a:p>
                      <a:r>
                        <a:rPr lang="zh-CN" altLang="en-US" sz="1350" b="0" i="0" kern="1200" dirty="0" smtClean="0">
                          <a:solidFill>
                            <a:schemeClr val="dk1"/>
                          </a:solidFill>
                          <a:latin typeface="+mn-lt"/>
                          <a:ea typeface="+mn-ea"/>
                          <a:cs typeface="+mn-cs"/>
                        </a:rPr>
                        <a:t>返回的网页链接中包含第一个关键字，后面的关键字则出现在链接中或者网页文档中。</a:t>
                      </a:r>
                      <a:endParaRPr lang="zh-CN" altLang="en-US" dirty="0"/>
                    </a:p>
                  </a:txBody>
                  <a:tcPr/>
                </a:tc>
                <a:tc>
                  <a:txBody>
                    <a:bodyPr/>
                    <a:lstStyle/>
                    <a:p>
                      <a:r>
                        <a:rPr lang="zh-CN" altLang="en-US" sz="1350" b="0" i="0" kern="1200" dirty="0" smtClean="0">
                          <a:solidFill>
                            <a:schemeClr val="dk1"/>
                          </a:solidFill>
                          <a:latin typeface="+mn-lt"/>
                          <a:ea typeface="+mn-ea"/>
                          <a:cs typeface="+mn-cs"/>
                        </a:rPr>
                        <a:t>搜索关于电子商务（</a:t>
                      </a:r>
                      <a:r>
                        <a:rPr lang="en-US" altLang="zh-CN" sz="1350" b="0" i="0" kern="1200" dirty="0" smtClean="0">
                          <a:solidFill>
                            <a:schemeClr val="dk1"/>
                          </a:solidFill>
                          <a:latin typeface="+mn-lt"/>
                          <a:ea typeface="+mn-ea"/>
                          <a:cs typeface="+mn-cs"/>
                        </a:rPr>
                        <a:t>ECOMMERCE</a:t>
                      </a:r>
                      <a:r>
                        <a:rPr lang="zh-CN" altLang="en-US" sz="1350" b="0" i="0" kern="1200" dirty="0" smtClean="0">
                          <a:solidFill>
                            <a:schemeClr val="dk1"/>
                          </a:solidFill>
                          <a:latin typeface="+mn-lt"/>
                          <a:ea typeface="+mn-ea"/>
                          <a:cs typeface="+mn-cs"/>
                        </a:rPr>
                        <a:t>）的</a:t>
                      </a:r>
                      <a:r>
                        <a:rPr lang="en-US" altLang="zh-CN" sz="1350" b="0" i="0" kern="1200" dirty="0" smtClean="0">
                          <a:solidFill>
                            <a:schemeClr val="dk1"/>
                          </a:solidFill>
                          <a:latin typeface="+mn-lt"/>
                          <a:ea typeface="+mn-ea"/>
                          <a:cs typeface="+mn-cs"/>
                        </a:rPr>
                        <a:t>PDF</a:t>
                      </a:r>
                      <a:r>
                        <a:rPr lang="zh-CN" altLang="en-US" sz="1350" b="0" i="0" kern="1200" dirty="0" smtClean="0">
                          <a:solidFill>
                            <a:schemeClr val="dk1"/>
                          </a:solidFill>
                          <a:latin typeface="+mn-lt"/>
                          <a:ea typeface="+mn-ea"/>
                          <a:cs typeface="+mn-cs"/>
                        </a:rPr>
                        <a:t>文档：“</a:t>
                      </a:r>
                      <a:r>
                        <a:rPr lang="en-US" altLang="zh-CN" sz="1350" b="0" i="0" kern="1200" dirty="0" err="1" smtClean="0">
                          <a:solidFill>
                            <a:schemeClr val="dk1"/>
                          </a:solidFill>
                          <a:latin typeface="+mn-lt"/>
                          <a:ea typeface="+mn-ea"/>
                          <a:cs typeface="+mn-cs"/>
                        </a:rPr>
                        <a:t>inurl:pdf</a:t>
                      </a:r>
                      <a:r>
                        <a:rPr lang="en-US" altLang="zh-CN" sz="1350" b="0" i="0" kern="1200" dirty="0" smtClean="0">
                          <a:solidFill>
                            <a:schemeClr val="dk1"/>
                          </a:solidFill>
                          <a:latin typeface="+mn-lt"/>
                          <a:ea typeface="+mn-ea"/>
                          <a:cs typeface="+mn-cs"/>
                        </a:rPr>
                        <a:t> ecommerce”</a:t>
                      </a:r>
                      <a:endParaRPr lang="zh-CN" altLang="en-US" dirty="0"/>
                    </a:p>
                  </a:txBody>
                  <a:tcPr/>
                </a:tc>
              </a:tr>
              <a:tr h="527754">
                <a:tc>
                  <a:txBody>
                    <a:bodyPr/>
                    <a:lstStyle/>
                    <a:p>
                      <a:r>
                        <a:rPr lang="en-US" altLang="zh-CN" dirty="0" smtClean="0"/>
                        <a:t>…………………..</a:t>
                      </a:r>
                      <a:endParaRPr lang="zh-CN" altLang="en-US" dirty="0"/>
                    </a:p>
                  </a:txBody>
                  <a:tcPr/>
                </a:tc>
                <a:tc>
                  <a:txBody>
                    <a:bodyPr/>
                    <a:lstStyle/>
                    <a:p>
                      <a:endParaRPr lang="zh-CN" altLang="en-US"/>
                    </a:p>
                  </a:txBody>
                  <a:tcPr/>
                </a:tc>
                <a:tc>
                  <a:txBody>
                    <a:bodyPr/>
                    <a:lstStyle/>
                    <a:p>
                      <a:endParaRPr lang="zh-CN" altLang="en-US"/>
                    </a:p>
                  </a:txBody>
                  <a:tcPr/>
                </a:tc>
              </a:tr>
              <a:tr h="527754">
                <a:tc>
                  <a:txBody>
                    <a:bodyPr/>
                    <a:lstStyle/>
                    <a:p>
                      <a:endParaRPr lang="zh-CN" altLang="en-US"/>
                    </a:p>
                  </a:txBody>
                  <a:tcPr/>
                </a:tc>
                <a:tc>
                  <a:txBody>
                    <a:bodyPr/>
                    <a:lstStyle/>
                    <a:p>
                      <a:endParaRPr lang="zh-CN" altLang="en-US"/>
                    </a:p>
                  </a:txBody>
                  <a:tcPr/>
                </a:tc>
                <a:tc>
                  <a:txBody>
                    <a:bodyPr/>
                    <a:lstStyle/>
                    <a:p>
                      <a:endParaRPr lang="zh-CN" altLang="en-US"/>
                    </a:p>
                  </a:txBody>
                  <a:tcPr/>
                </a:tc>
              </a:tr>
              <a:tr h="527754">
                <a:tc>
                  <a:txBody>
                    <a:bodyPr/>
                    <a:lstStyle/>
                    <a:p>
                      <a:endParaRPr lang="zh-CN" altLang="en-US"/>
                    </a:p>
                  </a:txBody>
                  <a:tcPr/>
                </a:tc>
                <a:tc>
                  <a:txBody>
                    <a:bodyPr/>
                    <a:lstStyle/>
                    <a:p>
                      <a:endParaRPr lang="zh-CN" altLang="en-US"/>
                    </a:p>
                  </a:txBody>
                  <a:tcPr/>
                </a:tc>
                <a:tc>
                  <a:txBody>
                    <a:bodyPr/>
                    <a:lstStyle/>
                    <a:p>
                      <a:endParaRPr lang="zh-CN" altLang="en-US" dirty="0"/>
                    </a:p>
                  </a:txBody>
                  <a:tcPr/>
                </a:tc>
              </a:tr>
            </a:tbl>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15"/>
</p:tagLst>
</file>

<file path=ppt/tags/tag2.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16"/>
</p:tagLst>
</file>

<file path=ppt/tags/tag3.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11"/>
</p:tagLst>
</file>

<file path=ppt/tags/tag4.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12"/>
</p:tagLst>
</file>

<file path=ppt/tags/tag5.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7"/>
</p:tagLst>
</file>

<file path=ppt/tags/tag6.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8"/>
</p:tagLst>
</file>

<file path=ppt/tags/tag7.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2"/>
</p:tagLst>
</file>

<file path=ppt/tags/tag8.xml><?xml version="1.0" encoding="utf-8"?>
<p:tagLst xmlns:a="http://schemas.openxmlformats.org/drawingml/2006/main" xmlns:r="http://schemas.openxmlformats.org/officeDocument/2006/relationships" xmlns:p="http://schemas.openxmlformats.org/presentationml/2006/main">
  <p:tag name="MH" val="20151223201907"/>
  <p:tag name="MH_LIBRARY" val="GRAPHIC"/>
  <p:tag name="MH_ORDER" val="Diamond 3"/>
</p:tagLst>
</file>

<file path=ppt/theme/theme1.xml><?xml version="1.0" encoding="utf-8"?>
<a:theme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276</TotalTime>
  <Words>721</Words>
  <Application>Microsoft Office PowerPoint</Application>
  <PresentationFormat>全屏显示(16:9)</PresentationFormat>
  <Paragraphs>108</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第一PPT，www.1ppt.com</vt:lpstr>
      <vt:lpstr>幻灯片 1</vt:lpstr>
      <vt:lpstr>幻灯片 2</vt:lpstr>
      <vt:lpstr>幻灯片 3</vt:lpstr>
      <vt:lpstr>幻灯片 4</vt:lpstr>
      <vt:lpstr>幻灯片 5</vt:lpstr>
      <vt:lpstr>幻灯片 6</vt:lpstr>
      <vt:lpstr>幻灯片 7</vt:lpstr>
      <vt:lpstr>幻灯片 8</vt:lpstr>
      <vt:lpstr>幻灯片 9</vt:lpstr>
      <vt:lpstr>幻灯片 10</vt:lpstr>
    </vt:vector>
  </TitlesOfParts>
  <Company>P R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www.1ppt.com</dc:title>
  <dc:creator>www.1ppt.com</dc:creator>
  <cp:keywords>www.1ppt.com</cp:keywords>
  <cp:lastModifiedBy>微软用户</cp:lastModifiedBy>
  <cp:revision>62</cp:revision>
  <dcterms:created xsi:type="dcterms:W3CDTF">2016-05-16T12:51:35Z</dcterms:created>
  <dcterms:modified xsi:type="dcterms:W3CDTF">2017-05-26T09:50:51Z</dcterms:modified>
</cp:coreProperties>
</file>